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6" r:id="rId5"/>
    <p:sldId id="257" r:id="rId6"/>
    <p:sldId id="292" r:id="rId7"/>
    <p:sldId id="258" r:id="rId8"/>
    <p:sldId id="269" r:id="rId9"/>
    <p:sldId id="290" r:id="rId10"/>
    <p:sldId id="291" r:id="rId11"/>
    <p:sldId id="284" r:id="rId12"/>
    <p:sldId id="271" r:id="rId13"/>
    <p:sldId id="281" r:id="rId14"/>
    <p:sldId id="287" r:id="rId15"/>
    <p:sldId id="288" r:id="rId16"/>
    <p:sldId id="278" r:id="rId17"/>
    <p:sldId id="279"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77B4"/>
    <a:srgbClr val="4EA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70ED80-AF23-43EB-90AF-53E4A80E620A}" v="602" dt="2024-11-25T14:27:17.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098" autoAdjust="0"/>
  </p:normalViewPr>
  <p:slideViewPr>
    <p:cSldViewPr snapToGrid="0">
      <p:cViewPr varScale="1">
        <p:scale>
          <a:sx n="53" d="100"/>
          <a:sy n="53" d="100"/>
        </p:scale>
        <p:origin x="18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00BC6-6A18-4920-B39A-3793A2A66694}" type="datetimeFigureOut">
              <a:rPr lang="en-US" smtClean="0"/>
              <a:t>12/13/2024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668EF-05A3-4ABA-828D-CAFB033C6071}" type="slidenum">
              <a:rPr lang="en-US" smtClean="0"/>
              <a:t>‹#›</a:t>
            </a:fld>
            <a:endParaRPr lang="en-US"/>
          </a:p>
        </p:txBody>
      </p:sp>
    </p:spTree>
    <p:extLst>
      <p:ext uri="{BB962C8B-B14F-4D97-AF65-F5344CB8AC3E}">
        <p14:creationId xmlns:p14="http://schemas.microsoft.com/office/powerpoint/2010/main" val="3946957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Quang-Khai Le. Today, I’m presenting MythraGen: A Two-Stage Retrieval Augmented Art Generation Framework with co-authored by Cong-Long Nguyen and Trung-Nghia Le. This framework represents a significant advancement in the field of text-to-artistic image generation.</a:t>
            </a:r>
          </a:p>
        </p:txBody>
      </p:sp>
      <p:sp>
        <p:nvSpPr>
          <p:cNvPr id="4" name="Slide Number Placeholder 3"/>
          <p:cNvSpPr>
            <a:spLocks noGrp="1"/>
          </p:cNvSpPr>
          <p:nvPr>
            <p:ph type="sldNum" sz="quarter" idx="5"/>
          </p:nvPr>
        </p:nvSpPr>
        <p:spPr/>
        <p:txBody>
          <a:bodyPr/>
          <a:lstStyle/>
          <a:p>
            <a:fld id="{A3C668EF-05A3-4ABA-828D-CAFB033C6071}" type="slidenum">
              <a:rPr lang="en-US" smtClean="0"/>
              <a:t>1</a:t>
            </a:fld>
            <a:endParaRPr lang="en-US"/>
          </a:p>
        </p:txBody>
      </p:sp>
    </p:spTree>
    <p:extLst>
      <p:ext uri="{BB962C8B-B14F-4D97-AF65-F5344CB8AC3E}">
        <p14:creationId xmlns:p14="http://schemas.microsoft.com/office/powerpoint/2010/main" val="2470317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 shows that all BLIP-2 models achieve perfect mAP@5 of 100 percent, indicating high accuracy. For genres, BLIP-2 with </a:t>
            </a:r>
            <a:r>
              <a:rPr lang="en-US" dirty="0" err="1"/>
              <a:t>ViT</a:t>
            </a:r>
            <a:r>
              <a:rPr lang="en-US" dirty="0"/>
              <a:t>-L outperforms the others with the highest mAP@50 at ninety nine point five percent. In artist and style retrieval, all models achieve perfect </a:t>
            </a:r>
            <a:r>
              <a:rPr lang="en-US" dirty="0" err="1"/>
              <a:t>mAP</a:t>
            </a:r>
            <a:r>
              <a:rPr lang="en-US" dirty="0"/>
              <a:t>@ 100 percent. When combining genre, artist, and style, the COCO-finetuned model leads with the highest mAP@5 of ninety three point 4 percent, but </a:t>
            </a:r>
            <a:r>
              <a:rPr lang="en-US" dirty="0" err="1"/>
              <a:t>ViT</a:t>
            </a:r>
            <a:r>
              <a:rPr lang="en-US" dirty="0"/>
              <a:t>-L/14 (CLIP) excels in more complex tasks, achieving the highest mAP@50 at ninety four point two percent. Overall, </a:t>
            </a:r>
            <a:r>
              <a:rPr lang="en-US" dirty="0" err="1"/>
              <a:t>ViT</a:t>
            </a:r>
            <a:r>
              <a:rPr lang="en-US" dirty="0"/>
              <a:t>-L outperforms in complex queries.</a:t>
            </a:r>
          </a:p>
        </p:txBody>
      </p:sp>
      <p:sp>
        <p:nvSpPr>
          <p:cNvPr id="4" name="Slide Number Placeholder 3"/>
          <p:cNvSpPr>
            <a:spLocks noGrp="1"/>
          </p:cNvSpPr>
          <p:nvPr>
            <p:ph type="sldNum" sz="quarter" idx="5"/>
          </p:nvPr>
        </p:nvSpPr>
        <p:spPr/>
        <p:txBody>
          <a:bodyPr/>
          <a:lstStyle/>
          <a:p>
            <a:fld id="{A3C668EF-05A3-4ABA-828D-CAFB033C6071}" type="slidenum">
              <a:rPr lang="en-US" smtClean="0"/>
              <a:t>10</a:t>
            </a:fld>
            <a:endParaRPr lang="en-US"/>
          </a:p>
        </p:txBody>
      </p:sp>
    </p:spTree>
    <p:extLst>
      <p:ext uri="{BB962C8B-B14F-4D97-AF65-F5344CB8AC3E}">
        <p14:creationId xmlns:p14="http://schemas.microsoft.com/office/powerpoint/2010/main" val="107437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D40F4-077F-C674-8EBD-CDF3FCF85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1A763-40BB-2A51-0050-A2C51029A9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140FB-105E-5F99-C4A5-327BED295D1E}"/>
              </a:ext>
            </a:extLst>
          </p:cNvPr>
          <p:cNvSpPr>
            <a:spLocks noGrp="1"/>
          </p:cNvSpPr>
          <p:nvPr>
            <p:ph type="body" idx="1"/>
          </p:nvPr>
        </p:nvSpPr>
        <p:spPr/>
        <p:txBody>
          <a:bodyPr/>
          <a:lstStyle/>
          <a:p>
            <a:r>
              <a:rPr lang="en-US" dirty="0"/>
              <a:t>Table 2 shows that using only image embedding gives good results, with </a:t>
            </a:r>
            <a:r>
              <a:rPr lang="en-US" dirty="0" err="1"/>
              <a:t>ViT</a:t>
            </a:r>
            <a:r>
              <a:rPr lang="en-US" dirty="0"/>
              <a:t>-G achieving eighty two point seven percent and </a:t>
            </a:r>
            <a:r>
              <a:rPr lang="en-US" dirty="0" err="1"/>
              <a:t>ViT</a:t>
            </a:r>
            <a:r>
              <a:rPr lang="en-US" dirty="0"/>
              <a:t>-L eighty nine percent at mAP@5. However, adding caption and genre embeddings significantly outperforms, improving accuracy to over ninety eight percent in most cases.</a:t>
            </a:r>
          </a:p>
        </p:txBody>
      </p:sp>
      <p:sp>
        <p:nvSpPr>
          <p:cNvPr id="4" name="Slide Number Placeholder 3">
            <a:extLst>
              <a:ext uri="{FF2B5EF4-FFF2-40B4-BE49-F238E27FC236}">
                <a16:creationId xmlns:a16="http://schemas.microsoft.com/office/drawing/2014/main" id="{B36FED74-C626-B5AB-D2A8-4F81776AE51A}"/>
              </a:ext>
            </a:extLst>
          </p:cNvPr>
          <p:cNvSpPr>
            <a:spLocks noGrp="1"/>
          </p:cNvSpPr>
          <p:nvPr>
            <p:ph type="sldNum" sz="quarter" idx="5"/>
          </p:nvPr>
        </p:nvSpPr>
        <p:spPr/>
        <p:txBody>
          <a:bodyPr/>
          <a:lstStyle/>
          <a:p>
            <a:fld id="{A3C668EF-05A3-4ABA-828D-CAFB033C6071}" type="slidenum">
              <a:rPr lang="en-US" smtClean="0"/>
              <a:t>11</a:t>
            </a:fld>
            <a:endParaRPr lang="en-US"/>
          </a:p>
        </p:txBody>
      </p:sp>
    </p:spTree>
    <p:extLst>
      <p:ext uri="{BB962C8B-B14F-4D97-AF65-F5344CB8AC3E}">
        <p14:creationId xmlns:p14="http://schemas.microsoft.com/office/powerpoint/2010/main" val="293266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622C1-B21C-204A-4C28-1CCA56F23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8608D-AC4A-0AE5-1B8C-524085145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D8666-A4B3-5A2F-9CC5-6CF4945D5D0A}"/>
              </a:ext>
            </a:extLst>
          </p:cNvPr>
          <p:cNvSpPr>
            <a:spLocks noGrp="1"/>
          </p:cNvSpPr>
          <p:nvPr>
            <p:ph type="body" idx="1"/>
          </p:nvPr>
        </p:nvSpPr>
        <p:spPr/>
        <p:txBody>
          <a:bodyPr/>
          <a:lstStyle/>
          <a:p>
            <a:r>
              <a:rPr lang="en-US" dirty="0"/>
              <a:t>For experiment of art generation, We compared our method with state-of-the-art (SOTA) methods, including Stable Diffusion (SD) version 2, </a:t>
            </a:r>
            <a:r>
              <a:rPr lang="en-US" dirty="0" err="1"/>
              <a:t>BingAI</a:t>
            </a:r>
            <a:r>
              <a:rPr lang="en-US" dirty="0"/>
              <a:t> and Midjourney.</a:t>
            </a:r>
          </a:p>
          <a:p>
            <a:endParaRPr lang="en-US" dirty="0"/>
          </a:p>
          <a:p>
            <a:r>
              <a:rPr lang="en-US" dirty="0"/>
              <a:t>The comparison was conducted on a customized dataset extracted from WikiArt.</a:t>
            </a:r>
          </a:p>
          <a:p>
            <a:endParaRPr lang="en-US" dirty="0"/>
          </a:p>
          <a:p>
            <a:r>
              <a:rPr lang="en-US" dirty="0"/>
              <a:t>The dataset consists of 50 randomly selected (genre, artist, style) combinations from WikiArt, along with 50 prompts based on scenes that we generated.</a:t>
            </a:r>
          </a:p>
          <a:p>
            <a:endParaRPr lang="en-US" dirty="0"/>
          </a:p>
          <a:p>
            <a:r>
              <a:rPr lang="en-US" dirty="0"/>
              <a:t>Table 3 shows that MythraGen outperforms all other methods across all metrics.</a:t>
            </a:r>
          </a:p>
          <a:p>
            <a:endParaRPr lang="en-US" dirty="0"/>
          </a:p>
          <a:p>
            <a:endParaRPr lang="en-US" dirty="0"/>
          </a:p>
        </p:txBody>
      </p:sp>
      <p:sp>
        <p:nvSpPr>
          <p:cNvPr id="4" name="Slide Number Placeholder 3">
            <a:extLst>
              <a:ext uri="{FF2B5EF4-FFF2-40B4-BE49-F238E27FC236}">
                <a16:creationId xmlns:a16="http://schemas.microsoft.com/office/drawing/2014/main" id="{A3ACC6F2-0F1F-FC28-21D8-67A1F286EBA9}"/>
              </a:ext>
            </a:extLst>
          </p:cNvPr>
          <p:cNvSpPr>
            <a:spLocks noGrp="1"/>
          </p:cNvSpPr>
          <p:nvPr>
            <p:ph type="sldNum" sz="quarter" idx="5"/>
          </p:nvPr>
        </p:nvSpPr>
        <p:spPr/>
        <p:txBody>
          <a:bodyPr/>
          <a:lstStyle/>
          <a:p>
            <a:fld id="{A3C668EF-05A3-4ABA-828D-CAFB033C6071}" type="slidenum">
              <a:rPr lang="en-US" smtClean="0"/>
              <a:t>12</a:t>
            </a:fld>
            <a:endParaRPr lang="en-US"/>
          </a:p>
        </p:txBody>
      </p:sp>
    </p:spTree>
    <p:extLst>
      <p:ext uri="{BB962C8B-B14F-4D97-AF65-F5344CB8AC3E}">
        <p14:creationId xmlns:p14="http://schemas.microsoft.com/office/powerpoint/2010/main" val="707557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figure shows that MythraGen outperforms all other methods in human evaluation. It achieves the highest score for faithfulness with 3.09. For naturalness, MythraGen also leads with 3.28, indicating its images are more visually appealing and better aligned with the described styles. These results highlight </a:t>
            </a:r>
            <a:r>
              <a:rPr lang="en-US" dirty="0" err="1"/>
              <a:t>MythraGen's</a:t>
            </a:r>
            <a:r>
              <a:rPr lang="en-US" dirty="0"/>
              <a:t> superior performance in both accuracy and quality compared to other methods.</a:t>
            </a:r>
          </a:p>
          <a:p>
            <a:endParaRPr lang="en-US" dirty="0"/>
          </a:p>
        </p:txBody>
      </p:sp>
      <p:sp>
        <p:nvSpPr>
          <p:cNvPr id="4" name="Slide Number Placeholder 3"/>
          <p:cNvSpPr>
            <a:spLocks noGrp="1"/>
          </p:cNvSpPr>
          <p:nvPr>
            <p:ph type="sldNum" sz="quarter" idx="5"/>
          </p:nvPr>
        </p:nvSpPr>
        <p:spPr/>
        <p:txBody>
          <a:bodyPr/>
          <a:lstStyle/>
          <a:p>
            <a:fld id="{A3C668EF-05A3-4ABA-828D-CAFB033C6071}" type="slidenum">
              <a:rPr lang="en-US" smtClean="0"/>
              <a:t>13</a:t>
            </a:fld>
            <a:endParaRPr lang="en-US"/>
          </a:p>
        </p:txBody>
      </p:sp>
    </p:spTree>
    <p:extLst>
      <p:ext uri="{BB962C8B-B14F-4D97-AF65-F5344CB8AC3E}">
        <p14:creationId xmlns:p14="http://schemas.microsoft.com/office/powerpoint/2010/main" val="3793407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C668EF-05A3-4ABA-828D-CAFB033C6071}" type="slidenum">
              <a:rPr lang="en-US" smtClean="0"/>
              <a:t>14</a:t>
            </a:fld>
            <a:endParaRPr lang="en-US"/>
          </a:p>
        </p:txBody>
      </p:sp>
    </p:spTree>
    <p:extLst>
      <p:ext uri="{BB962C8B-B14F-4D97-AF65-F5344CB8AC3E}">
        <p14:creationId xmlns:p14="http://schemas.microsoft.com/office/powerpoint/2010/main" val="359671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foundation of our work: In art analysis, there are two fundamental elements: content and style. Content describes …</a:t>
            </a:r>
          </a:p>
        </p:txBody>
      </p:sp>
      <p:sp>
        <p:nvSpPr>
          <p:cNvPr id="4" name="Slide Number Placeholder 3"/>
          <p:cNvSpPr>
            <a:spLocks noGrp="1"/>
          </p:cNvSpPr>
          <p:nvPr>
            <p:ph type="sldNum" sz="quarter" idx="5"/>
          </p:nvPr>
        </p:nvSpPr>
        <p:spPr/>
        <p:txBody>
          <a:bodyPr/>
          <a:lstStyle/>
          <a:p>
            <a:fld id="{A3C668EF-05A3-4ABA-828D-CAFB033C6071}" type="slidenum">
              <a:rPr lang="en-US" smtClean="0"/>
              <a:t>2</a:t>
            </a:fld>
            <a:endParaRPr lang="en-US"/>
          </a:p>
        </p:txBody>
      </p:sp>
    </p:spTree>
    <p:extLst>
      <p:ext uri="{BB962C8B-B14F-4D97-AF65-F5344CB8AC3E}">
        <p14:creationId xmlns:p14="http://schemas.microsoft.com/office/powerpoint/2010/main" val="3858860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B6B1C-CDC4-732E-B919-B84534E9E2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03965-7F70-A214-A966-0661204587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DDB4F6-748D-6DBD-B831-C01EC4A27E30}"/>
              </a:ext>
            </a:extLst>
          </p:cNvPr>
          <p:cNvSpPr>
            <a:spLocks noGrp="1"/>
          </p:cNvSpPr>
          <p:nvPr>
            <p:ph type="body" idx="1"/>
          </p:nvPr>
        </p:nvSpPr>
        <p:spPr/>
        <p:txBody>
          <a:bodyPr/>
          <a:lstStyle/>
          <a:p>
            <a:r>
              <a:rPr lang="en-US" dirty="0" err="1"/>
              <a:t>Althougth</a:t>
            </a:r>
            <a:r>
              <a:rPr lang="en-US" dirty="0"/>
              <a:t> recent advances in Text-to-Image (T2I) models have been impressive, they struggle with rare genres and often produce overly popularized or even non-existent styles. There are some technique like .... address this but they have some issues, when we use, we need to provide some sample image that has the style we want to fine tune model and </a:t>
            </a:r>
          </a:p>
          <a:p>
            <a:endParaRPr lang="en-US" dirty="0"/>
          </a:p>
          <a:p>
            <a:r>
              <a:rPr lang="en-US" dirty="0"/>
              <a:t>One artist can paint in many different styles. </a:t>
            </a:r>
          </a:p>
          <a:p>
            <a:endParaRPr lang="en-US" dirty="0"/>
          </a:p>
          <a:p>
            <a:r>
              <a:rPr lang="en-US" dirty="0"/>
              <a:t>When extending this to hundreds of artists, the need to fine-tune or retrain the model for each artist's style becomes impractical. This process requires a vast amount of computational resources and time, making these methods unrealistic for large-scale application.</a:t>
            </a:r>
          </a:p>
        </p:txBody>
      </p:sp>
      <p:sp>
        <p:nvSpPr>
          <p:cNvPr id="4" name="Slide Number Placeholder 3">
            <a:extLst>
              <a:ext uri="{FF2B5EF4-FFF2-40B4-BE49-F238E27FC236}">
                <a16:creationId xmlns:a16="http://schemas.microsoft.com/office/drawing/2014/main" id="{2F788C82-822C-C019-FEFB-6BF8469B2BC2}"/>
              </a:ext>
            </a:extLst>
          </p:cNvPr>
          <p:cNvSpPr>
            <a:spLocks noGrp="1"/>
          </p:cNvSpPr>
          <p:nvPr>
            <p:ph type="sldNum" sz="quarter" idx="5"/>
          </p:nvPr>
        </p:nvSpPr>
        <p:spPr/>
        <p:txBody>
          <a:bodyPr/>
          <a:lstStyle/>
          <a:p>
            <a:fld id="{A3C668EF-05A3-4ABA-828D-CAFB033C6071}" type="slidenum">
              <a:rPr lang="en-US" smtClean="0"/>
              <a:t>3</a:t>
            </a:fld>
            <a:endParaRPr lang="en-US"/>
          </a:p>
        </p:txBody>
      </p:sp>
    </p:spTree>
    <p:extLst>
      <p:ext uri="{BB962C8B-B14F-4D97-AF65-F5344CB8AC3E}">
        <p14:creationId xmlns:p14="http://schemas.microsoft.com/office/powerpoint/2010/main" val="239374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these issues, we propose MythraGen, a simple efficient retrieval augmented art generation framework. It contains two component. The first one is art Retrieval, which searches an external database for relevant images that have the highest similarity in content, genre, and style to the artist described in the prompt. Art Generation that refines and generates outputs that closely match the user’s input.</a:t>
            </a:r>
          </a:p>
        </p:txBody>
      </p:sp>
      <p:sp>
        <p:nvSpPr>
          <p:cNvPr id="4" name="Slide Number Placeholder 3"/>
          <p:cNvSpPr>
            <a:spLocks noGrp="1"/>
          </p:cNvSpPr>
          <p:nvPr>
            <p:ph type="sldNum" sz="quarter" idx="5"/>
          </p:nvPr>
        </p:nvSpPr>
        <p:spPr/>
        <p:txBody>
          <a:bodyPr/>
          <a:lstStyle/>
          <a:p>
            <a:fld id="{A3C668EF-05A3-4ABA-828D-CAFB033C6071}" type="slidenum">
              <a:rPr lang="en-US" smtClean="0"/>
              <a:t>4</a:t>
            </a:fld>
            <a:endParaRPr lang="en-US"/>
          </a:p>
        </p:txBody>
      </p:sp>
    </p:spTree>
    <p:extLst>
      <p:ext uri="{BB962C8B-B14F-4D97-AF65-F5344CB8AC3E}">
        <p14:creationId xmlns:p14="http://schemas.microsoft.com/office/powerpoint/2010/main" val="66224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Art Retrieval process. It combines embeddings (feature, genre, artist, style) into a 1024-dimensional vector, with Feature Embedding using specific weighting schemes. These vectors are indexed with FAISS for efficient retrieval. And when the input query is provided, it will be processed with the Text Embedding Generator to find images matching the prompt in content, genre, and style.</a:t>
            </a:r>
          </a:p>
        </p:txBody>
      </p:sp>
      <p:sp>
        <p:nvSpPr>
          <p:cNvPr id="4" name="Slide Number Placeholder 3"/>
          <p:cNvSpPr>
            <a:spLocks noGrp="1"/>
          </p:cNvSpPr>
          <p:nvPr>
            <p:ph type="sldNum" sz="quarter" idx="5"/>
          </p:nvPr>
        </p:nvSpPr>
        <p:spPr/>
        <p:txBody>
          <a:bodyPr/>
          <a:lstStyle/>
          <a:p>
            <a:fld id="{A3C668EF-05A3-4ABA-828D-CAFB033C6071}" type="slidenum">
              <a:rPr lang="en-US" smtClean="0"/>
              <a:t>5</a:t>
            </a:fld>
            <a:endParaRPr lang="en-US"/>
          </a:p>
        </p:txBody>
      </p:sp>
    </p:spTree>
    <p:extLst>
      <p:ext uri="{BB962C8B-B14F-4D97-AF65-F5344CB8AC3E}">
        <p14:creationId xmlns:p14="http://schemas.microsoft.com/office/powerpoint/2010/main" val="148859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79140-86E7-8B63-738A-59B7C4D02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299DC-3116-5A6B-F241-AF28BFBD9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F9DCF8-429A-B2DC-72B4-B18831795A14}"/>
              </a:ext>
            </a:extLst>
          </p:cNvPr>
          <p:cNvSpPr>
            <a:spLocks noGrp="1"/>
          </p:cNvSpPr>
          <p:nvPr>
            <p:ph type="body" idx="1"/>
          </p:nvPr>
        </p:nvSpPr>
        <p:spPr/>
        <p:txBody>
          <a:bodyPr/>
          <a:lstStyle/>
          <a:p>
            <a:r>
              <a:rPr lang="en-US" dirty="0"/>
              <a:t>To create these embeddings, we utilize two generators: Image Embedding Generator and Text Embedding Generator. Image Embedding Generator that extracts visual features from a pre-trained encoder, processes them with query tokens through the Q-Former, and produces a final normalized vector. And Text Embedding Generator that tokenizes and processes the input text through the same Q-Former and normalizes outputs to create the final text feature vector. This process ensures precise alignment between text and image features. </a:t>
            </a:r>
          </a:p>
        </p:txBody>
      </p:sp>
      <p:sp>
        <p:nvSpPr>
          <p:cNvPr id="4" name="Slide Number Placeholder 3">
            <a:extLst>
              <a:ext uri="{FF2B5EF4-FFF2-40B4-BE49-F238E27FC236}">
                <a16:creationId xmlns:a16="http://schemas.microsoft.com/office/drawing/2014/main" id="{48FC6143-F6FA-BEB3-55E4-C085A0585BA5}"/>
              </a:ext>
            </a:extLst>
          </p:cNvPr>
          <p:cNvSpPr>
            <a:spLocks noGrp="1"/>
          </p:cNvSpPr>
          <p:nvPr>
            <p:ph type="sldNum" sz="quarter" idx="5"/>
          </p:nvPr>
        </p:nvSpPr>
        <p:spPr/>
        <p:txBody>
          <a:bodyPr/>
          <a:lstStyle/>
          <a:p>
            <a:fld id="{A3C668EF-05A3-4ABA-828D-CAFB033C6071}" type="slidenum">
              <a:rPr lang="en-US" smtClean="0"/>
              <a:t>6</a:t>
            </a:fld>
            <a:endParaRPr lang="en-US"/>
          </a:p>
        </p:txBody>
      </p:sp>
    </p:spTree>
    <p:extLst>
      <p:ext uri="{BB962C8B-B14F-4D97-AF65-F5344CB8AC3E}">
        <p14:creationId xmlns:p14="http://schemas.microsoft.com/office/powerpoint/2010/main" val="4245939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8CC2-030C-1225-1FCD-170581DA2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F1794-5C31-4919-339E-C59BA58D12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8362C-61D4-E9EA-AD33-B1A223795598}"/>
              </a:ext>
            </a:extLst>
          </p:cNvPr>
          <p:cNvSpPr>
            <a:spLocks noGrp="1"/>
          </p:cNvSpPr>
          <p:nvPr>
            <p:ph type="body" idx="1"/>
          </p:nvPr>
        </p:nvSpPr>
        <p:spPr/>
        <p:txBody>
          <a:bodyPr/>
          <a:lstStyle/>
          <a:p>
            <a:r>
              <a:rPr lang="en-US" dirty="0"/>
              <a:t>To optimize retrieval, we combine image, caption, and genre embeddings into a feature embedding using a weighted sum formula here. The resulting vector V becomes the final feature vector used for retrieval content and genre.</a:t>
            </a:r>
          </a:p>
          <a:p>
            <a:endParaRPr lang="en-US" dirty="0"/>
          </a:p>
          <a:p>
            <a:r>
              <a:rPr lang="en-US" dirty="0"/>
              <a:t>Despite this added complexity, the system maintains high efficiency, processing queries in just 0.1 seconds.</a:t>
            </a:r>
          </a:p>
          <a:p>
            <a:endParaRPr lang="en-US" dirty="0"/>
          </a:p>
          <a:p>
            <a:r>
              <a:rPr lang="en-US" dirty="0"/>
              <a:t>However, the feature vector may not perform well in retrieving style and artist information because it mainly captures the content and genre. Moreover, many art styles share significant similarities in technique, such as Action Painting and Abstract Expressionism, or between like Impressionism and Post-Impressionism. This makes it difficult to distinguish between closely related styles or specific artists. To address this, we concatenate additional style embedding and artist embedding to enrich the data for the vector before the indexing phase. You can see in the image here.</a:t>
            </a:r>
          </a:p>
          <a:p>
            <a:endParaRPr lang="en-US" dirty="0"/>
          </a:p>
        </p:txBody>
      </p:sp>
      <p:sp>
        <p:nvSpPr>
          <p:cNvPr id="4" name="Slide Number Placeholder 3">
            <a:extLst>
              <a:ext uri="{FF2B5EF4-FFF2-40B4-BE49-F238E27FC236}">
                <a16:creationId xmlns:a16="http://schemas.microsoft.com/office/drawing/2014/main" id="{B6471136-52A0-D80D-7B6F-B554C369E16D}"/>
              </a:ext>
            </a:extLst>
          </p:cNvPr>
          <p:cNvSpPr>
            <a:spLocks noGrp="1"/>
          </p:cNvSpPr>
          <p:nvPr>
            <p:ph type="sldNum" sz="quarter" idx="5"/>
          </p:nvPr>
        </p:nvSpPr>
        <p:spPr/>
        <p:txBody>
          <a:bodyPr/>
          <a:lstStyle/>
          <a:p>
            <a:fld id="{A3C668EF-05A3-4ABA-828D-CAFB033C6071}" type="slidenum">
              <a:rPr lang="en-US" smtClean="0"/>
              <a:t>7</a:t>
            </a:fld>
            <a:endParaRPr lang="en-US"/>
          </a:p>
        </p:txBody>
      </p:sp>
    </p:spTree>
    <p:extLst>
      <p:ext uri="{BB962C8B-B14F-4D97-AF65-F5344CB8AC3E}">
        <p14:creationId xmlns:p14="http://schemas.microsoft.com/office/powerpoint/2010/main" val="175932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2326A-267F-6DD4-5D7A-79DB1E63F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F0C0E-3806-2B7C-54C0-020A91BFE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B455B7-555F-5222-6104-109FE2234803}"/>
              </a:ext>
            </a:extLst>
          </p:cNvPr>
          <p:cNvSpPr>
            <a:spLocks noGrp="1"/>
          </p:cNvSpPr>
          <p:nvPr>
            <p:ph type="body" idx="1"/>
          </p:nvPr>
        </p:nvSpPr>
        <p:spPr/>
        <p:txBody>
          <a:bodyPr/>
          <a:lstStyle/>
          <a:p>
            <a:r>
              <a:rPr lang="en-US" dirty="0"/>
              <a:t>Let's move to the Art Generation module utilizes LoRA technique to fine-tune Stable Diffusion models. In our work, We fine-tuning two distinct LoRA: one for genre and style and one for style and artist. After fine-tuning, These weighted models are then mixed together, in conjunction with the given prompt, to generate the final target image. For example, combining the Landscape genre, Impressionism style, and Claude Monet artist can produce a impress image that match the user intents</a:t>
            </a:r>
          </a:p>
        </p:txBody>
      </p:sp>
      <p:sp>
        <p:nvSpPr>
          <p:cNvPr id="4" name="Slide Number Placeholder 3">
            <a:extLst>
              <a:ext uri="{FF2B5EF4-FFF2-40B4-BE49-F238E27FC236}">
                <a16:creationId xmlns:a16="http://schemas.microsoft.com/office/drawing/2014/main" id="{004DAA26-70BE-BDDD-3C85-95BBD6156613}"/>
              </a:ext>
            </a:extLst>
          </p:cNvPr>
          <p:cNvSpPr>
            <a:spLocks noGrp="1"/>
          </p:cNvSpPr>
          <p:nvPr>
            <p:ph type="sldNum" sz="quarter" idx="5"/>
          </p:nvPr>
        </p:nvSpPr>
        <p:spPr/>
        <p:txBody>
          <a:bodyPr/>
          <a:lstStyle/>
          <a:p>
            <a:fld id="{A3C668EF-05A3-4ABA-828D-CAFB033C6071}" type="slidenum">
              <a:rPr lang="en-US" smtClean="0"/>
              <a:t>8</a:t>
            </a:fld>
            <a:endParaRPr lang="en-US"/>
          </a:p>
        </p:txBody>
      </p:sp>
    </p:spTree>
    <p:extLst>
      <p:ext uri="{BB962C8B-B14F-4D97-AF65-F5344CB8AC3E}">
        <p14:creationId xmlns:p14="http://schemas.microsoft.com/office/powerpoint/2010/main" val="295560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WikiArt as the external database for all experiments in this paper. WikiArt has complete labels for artists and styles, but over 16,452 images are missing genre labels. Therefore, we employed a Visual Question Answering (VQA) model (i.e., ShareGPT4V to label these around sixteen thousand images according to 12 corresponding genres (genre painting, illustration, landscape, etc.) as you can see in the image.</a:t>
            </a:r>
          </a:p>
        </p:txBody>
      </p:sp>
      <p:sp>
        <p:nvSpPr>
          <p:cNvPr id="4" name="Slide Number Placeholder 3"/>
          <p:cNvSpPr>
            <a:spLocks noGrp="1"/>
          </p:cNvSpPr>
          <p:nvPr>
            <p:ph type="sldNum" sz="quarter" idx="5"/>
          </p:nvPr>
        </p:nvSpPr>
        <p:spPr/>
        <p:txBody>
          <a:bodyPr/>
          <a:lstStyle/>
          <a:p>
            <a:fld id="{A3C668EF-05A3-4ABA-828D-CAFB033C6071}" type="slidenum">
              <a:rPr lang="en-US" smtClean="0"/>
              <a:t>9</a:t>
            </a:fld>
            <a:endParaRPr lang="en-US"/>
          </a:p>
        </p:txBody>
      </p:sp>
    </p:spTree>
    <p:extLst>
      <p:ext uri="{BB962C8B-B14F-4D97-AF65-F5344CB8AC3E}">
        <p14:creationId xmlns:p14="http://schemas.microsoft.com/office/powerpoint/2010/main" val="423258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26EA-D54A-6964-7BF3-131D9CC5AD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682EB7-D494-E079-5400-59800DE1B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ED0234-8F52-99AB-0A6B-D28B90D82246}"/>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5" name="Footer Placeholder 4">
            <a:extLst>
              <a:ext uri="{FF2B5EF4-FFF2-40B4-BE49-F238E27FC236}">
                <a16:creationId xmlns:a16="http://schemas.microsoft.com/office/drawing/2014/main" id="{DED37727-B003-7F3C-84DF-D3392C4C3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3B7D2-C971-68E4-025F-B9905B312893}"/>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296086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A56AC-83A4-88F2-C6E1-BAEC711A4C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04D947-5E7D-7407-1728-85FBC50FFF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F083C9-9DB4-D8DD-C27A-2E0A16450695}"/>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5" name="Footer Placeholder 4">
            <a:extLst>
              <a:ext uri="{FF2B5EF4-FFF2-40B4-BE49-F238E27FC236}">
                <a16:creationId xmlns:a16="http://schemas.microsoft.com/office/drawing/2014/main" id="{7E33FD92-62C3-BB7E-D46F-A9849718A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B8C55-0A11-3465-9243-BC278EC30802}"/>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1748367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26D935-DB20-4492-F4A7-A80BD912E5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967266-EDAC-F7AE-03A2-C3018D89A1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B0075-7B35-6BCB-0FDB-D5B3C63BCC7E}"/>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5" name="Footer Placeholder 4">
            <a:extLst>
              <a:ext uri="{FF2B5EF4-FFF2-40B4-BE49-F238E27FC236}">
                <a16:creationId xmlns:a16="http://schemas.microsoft.com/office/drawing/2014/main" id="{E65DDFB0-4617-6B79-C897-C893B6EE2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F19BD8-E761-A232-A5A9-4B4CFDDF376D}"/>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103592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1492-0F61-BF78-080B-5A99418C59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DB054D-31A4-D05D-39B8-1A3DCAABC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319CD-F988-021C-742D-E2EFAE0A3587}"/>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5" name="Footer Placeholder 4">
            <a:extLst>
              <a:ext uri="{FF2B5EF4-FFF2-40B4-BE49-F238E27FC236}">
                <a16:creationId xmlns:a16="http://schemas.microsoft.com/office/drawing/2014/main" id="{C004DA66-AA51-9151-CB18-0B2E11975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B6462-E308-EBC4-F8D3-B24FE51C34BF}"/>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520774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E333-1EE7-AEDC-B700-9E36B2A92A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6473FC-3FA1-D71B-AB14-08BA4D7630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F674D-D120-3C22-0CA0-9EE2A329472A}"/>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5" name="Footer Placeholder 4">
            <a:extLst>
              <a:ext uri="{FF2B5EF4-FFF2-40B4-BE49-F238E27FC236}">
                <a16:creationId xmlns:a16="http://schemas.microsoft.com/office/drawing/2014/main" id="{F79C762F-C0B6-FBE4-F981-915703608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C745B-6DFF-A0C6-BEFF-BF6E3DAD3BA9}"/>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355726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4AA9-56CF-42D4-C334-2A1345B4C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8459AD-5937-493C-4175-ACCA6883CA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0EE0B7-F0F3-078C-8D45-07E41EE286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B248FC-3F9E-1367-A1BD-C87ED4EAB17D}"/>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6" name="Footer Placeholder 5">
            <a:extLst>
              <a:ext uri="{FF2B5EF4-FFF2-40B4-BE49-F238E27FC236}">
                <a16:creationId xmlns:a16="http://schemas.microsoft.com/office/drawing/2014/main" id="{18A2F9B8-FE82-A803-8897-B455C39B9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0F5AA8-3598-BDFD-F67F-712E4F158DBB}"/>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178237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91386-02A1-54BE-D91D-0C6590F9E2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D5B313-0294-0357-0A85-66FAB82C4A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8F5F91-FFB2-FE8B-18B7-18A9F47BF6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C0B58F-338A-484F-0837-D26103972F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42CE36-8581-A99E-91E4-C2E8D7366E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476ADC-2AD2-A9C2-3CBE-2E902154A5FA}"/>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8" name="Footer Placeholder 7">
            <a:extLst>
              <a:ext uri="{FF2B5EF4-FFF2-40B4-BE49-F238E27FC236}">
                <a16:creationId xmlns:a16="http://schemas.microsoft.com/office/drawing/2014/main" id="{8D51A240-8992-CF3E-D8F3-62E2CA88CF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7A45EB-D076-819B-2F9F-D884309157D2}"/>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179904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BCDD3-A9BC-8DCC-1289-83C33A7C44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1AE453-A8B5-FEC8-9FC3-8AE1BFC88A27}"/>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4" name="Footer Placeholder 3">
            <a:extLst>
              <a:ext uri="{FF2B5EF4-FFF2-40B4-BE49-F238E27FC236}">
                <a16:creationId xmlns:a16="http://schemas.microsoft.com/office/drawing/2014/main" id="{5702F301-330E-4474-F85C-04127DAB8C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F17726-F73A-1506-5CF7-CEDAA7870540}"/>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2201878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6F4276-9302-046A-E7C4-9FAD7DDE666B}"/>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3" name="Footer Placeholder 2">
            <a:extLst>
              <a:ext uri="{FF2B5EF4-FFF2-40B4-BE49-F238E27FC236}">
                <a16:creationId xmlns:a16="http://schemas.microsoft.com/office/drawing/2014/main" id="{7185BBE1-CEA4-4D83-4EDF-712147FB59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7E00D-8377-8603-2F38-04D11BE71B87}"/>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54119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9D61-3684-5C03-B6BA-D1CCAE236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FB45E1-F741-F42B-519F-D9C0ED3BD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EE61A7-59EB-9D37-2D7E-46EC51FB2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196165-E281-3D92-7882-3956F8853FC5}"/>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6" name="Footer Placeholder 5">
            <a:extLst>
              <a:ext uri="{FF2B5EF4-FFF2-40B4-BE49-F238E27FC236}">
                <a16:creationId xmlns:a16="http://schemas.microsoft.com/office/drawing/2014/main" id="{5E8154AA-15B3-748C-05FB-3FD3E8A11E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89B6EF-BBA2-509A-A9D6-66050691A553}"/>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3817010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A89C-B9E3-CC75-D074-35F907E48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B0C574-0FE2-084C-8D65-6A34D5F882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A42A55-D6C9-D42D-6815-BCF870F62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FD3D6A-EC81-AC53-07A4-ECFD4D69D864}"/>
              </a:ext>
            </a:extLst>
          </p:cNvPr>
          <p:cNvSpPr>
            <a:spLocks noGrp="1"/>
          </p:cNvSpPr>
          <p:nvPr>
            <p:ph type="dt" sz="half" idx="10"/>
          </p:nvPr>
        </p:nvSpPr>
        <p:spPr/>
        <p:txBody>
          <a:bodyPr/>
          <a:lstStyle/>
          <a:p>
            <a:fld id="{37E7B8A8-6606-440F-A189-CB0593CFEDF7}" type="datetimeFigureOut">
              <a:rPr lang="en-US" smtClean="0"/>
              <a:t>12/13/2024</a:t>
            </a:fld>
            <a:endParaRPr lang="en-US"/>
          </a:p>
        </p:txBody>
      </p:sp>
      <p:sp>
        <p:nvSpPr>
          <p:cNvPr id="6" name="Footer Placeholder 5">
            <a:extLst>
              <a:ext uri="{FF2B5EF4-FFF2-40B4-BE49-F238E27FC236}">
                <a16:creationId xmlns:a16="http://schemas.microsoft.com/office/drawing/2014/main" id="{214AAE68-D8BC-5D10-4F35-3152C73E2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65E55-8BB3-1436-E743-16CE26AFA6CA}"/>
              </a:ext>
            </a:extLst>
          </p:cNvPr>
          <p:cNvSpPr>
            <a:spLocks noGrp="1"/>
          </p:cNvSpPr>
          <p:nvPr>
            <p:ph type="sldNum" sz="quarter" idx="12"/>
          </p:nvPr>
        </p:nvSpPr>
        <p:spPr/>
        <p:txBody>
          <a:bodyPr/>
          <a:lstStyle/>
          <a:p>
            <a:fld id="{94BA3C3F-26C0-4F64-951B-91740A8C87B0}" type="slidenum">
              <a:rPr lang="en-US" smtClean="0"/>
              <a:t>‹#›</a:t>
            </a:fld>
            <a:endParaRPr lang="en-US"/>
          </a:p>
        </p:txBody>
      </p:sp>
    </p:spTree>
    <p:extLst>
      <p:ext uri="{BB962C8B-B14F-4D97-AF65-F5344CB8AC3E}">
        <p14:creationId xmlns:p14="http://schemas.microsoft.com/office/powerpoint/2010/main" val="3202066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A5D21-F147-2B93-FEC4-E591A25D0A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018A84-CD52-4DD4-79BB-D2908A9750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AC684-AD29-DB8C-572A-A877251C57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E7B8A8-6606-440F-A189-CB0593CFEDF7}" type="datetimeFigureOut">
              <a:rPr lang="en-US" smtClean="0"/>
              <a:t>12/13/2024</a:t>
            </a:fld>
            <a:endParaRPr lang="en-US"/>
          </a:p>
        </p:txBody>
      </p:sp>
      <p:sp>
        <p:nvSpPr>
          <p:cNvPr id="5" name="Footer Placeholder 4">
            <a:extLst>
              <a:ext uri="{FF2B5EF4-FFF2-40B4-BE49-F238E27FC236}">
                <a16:creationId xmlns:a16="http://schemas.microsoft.com/office/drawing/2014/main" id="{EA2C0B11-99E2-4104-0292-05910FFF9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D7ADF0-D69B-3118-FA8A-CA5F57900E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BA3C3F-26C0-4F64-951B-91740A8C87B0}" type="slidenum">
              <a:rPr lang="en-US" smtClean="0"/>
              <a:t>‹#›</a:t>
            </a:fld>
            <a:endParaRPr lang="en-US"/>
          </a:p>
        </p:txBody>
      </p:sp>
    </p:spTree>
    <p:extLst>
      <p:ext uri="{BB962C8B-B14F-4D97-AF65-F5344CB8AC3E}">
        <p14:creationId xmlns:p14="http://schemas.microsoft.com/office/powerpoint/2010/main" val="1039368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ogo with blue and black stripes">
            <a:extLst>
              <a:ext uri="{FF2B5EF4-FFF2-40B4-BE49-F238E27FC236}">
                <a16:creationId xmlns:a16="http://schemas.microsoft.com/office/drawing/2014/main" id="{EB15F823-E007-A6A2-9D51-550BCB9AC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675" y="4702945"/>
            <a:ext cx="2512270" cy="1640552"/>
          </a:xfrm>
          <a:prstGeom prst="rect">
            <a:avLst/>
          </a:prstGeom>
        </p:spPr>
      </p:pic>
      <p:sp>
        <p:nvSpPr>
          <p:cNvPr id="2" name="TextBox 1">
            <a:extLst>
              <a:ext uri="{FF2B5EF4-FFF2-40B4-BE49-F238E27FC236}">
                <a16:creationId xmlns:a16="http://schemas.microsoft.com/office/drawing/2014/main" id="{3AAB47A8-72AC-7B11-4380-59E7FB5F07E5}"/>
              </a:ext>
            </a:extLst>
          </p:cNvPr>
          <p:cNvSpPr txBox="1"/>
          <p:nvPr/>
        </p:nvSpPr>
        <p:spPr>
          <a:xfrm>
            <a:off x="546672" y="2833474"/>
            <a:ext cx="1109865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Aptos Display"/>
                <a:cs typeface="Segoe UI"/>
              </a:rPr>
              <a:t>MythraGen: Two-Stage Retrieval Augmented Art</a:t>
            </a:r>
          </a:p>
          <a:p>
            <a:pPr algn="ctr"/>
            <a:r>
              <a:rPr lang="en-US" sz="2800" b="1" dirty="0">
                <a:latin typeface="Aptos Display"/>
                <a:cs typeface="Segoe UI"/>
              </a:rPr>
              <a:t> Generation Framework</a:t>
            </a:r>
            <a:r>
              <a:rPr lang="en-US" sz="2800" dirty="0">
                <a:latin typeface="Aptos Display"/>
                <a:cs typeface="Segoe UI"/>
              </a:rPr>
              <a:t>​</a:t>
            </a:r>
          </a:p>
          <a:p>
            <a:pPr algn="ctr"/>
            <a:r>
              <a:rPr lang="en-US" sz="2000" dirty="0">
                <a:latin typeface="Aptos Display"/>
                <a:cs typeface="Segoe UI"/>
              </a:rPr>
              <a:t>Quang-Khai Le</a:t>
            </a:r>
            <a:r>
              <a:rPr lang="en-US" sz="1300" baseline="30000" dirty="0">
                <a:latin typeface="Aptos Display"/>
                <a:cs typeface="Segoe UI"/>
              </a:rPr>
              <a:t>1,2</a:t>
            </a:r>
            <a:r>
              <a:rPr lang="en-US" sz="2000" dirty="0">
                <a:latin typeface="Aptos Display"/>
                <a:cs typeface="Segoe UI"/>
              </a:rPr>
              <a:t>, Cong-Long Nguyen</a:t>
            </a:r>
            <a:r>
              <a:rPr lang="en-US" sz="1300" baseline="30000" dirty="0">
                <a:latin typeface="Aptos Display"/>
                <a:cs typeface="Segoe UI"/>
              </a:rPr>
              <a:t>1,2</a:t>
            </a:r>
            <a:r>
              <a:rPr lang="en-US" sz="2000" dirty="0">
                <a:latin typeface="Aptos Display"/>
                <a:cs typeface="Segoe UI"/>
              </a:rPr>
              <a:t> and Trung-Nghia Le</a:t>
            </a:r>
            <a:r>
              <a:rPr lang="en-US" sz="1300" baseline="30000" dirty="0">
                <a:latin typeface="Aptos Display"/>
                <a:cs typeface="Segoe UI"/>
              </a:rPr>
              <a:t>1,2</a:t>
            </a:r>
            <a:r>
              <a:rPr lang="en-US" sz="1300" dirty="0">
                <a:latin typeface="Aptos Display"/>
                <a:cs typeface="Segoe UI"/>
              </a:rPr>
              <a:t>​</a:t>
            </a:r>
          </a:p>
          <a:p>
            <a:pPr algn="ctr"/>
            <a:r>
              <a:rPr lang="en-US" sz="900" baseline="30000" dirty="0">
                <a:latin typeface="Aptos Display"/>
                <a:cs typeface="Segoe UI"/>
              </a:rPr>
              <a:t>1 </a:t>
            </a:r>
            <a:r>
              <a:rPr lang="en-US" sz="1400" dirty="0">
                <a:latin typeface="Aptos Display"/>
                <a:cs typeface="Segoe UI"/>
              </a:rPr>
              <a:t>University of Science, VNU-HCM, Vietnam </a:t>
            </a:r>
          </a:p>
          <a:p>
            <a:pPr algn="ctr"/>
            <a:r>
              <a:rPr lang="en-US" sz="900" baseline="30000" dirty="0">
                <a:latin typeface="Aptos Display"/>
                <a:cs typeface="Segoe UI"/>
              </a:rPr>
              <a:t>2 </a:t>
            </a:r>
            <a:r>
              <a:rPr lang="en-US" sz="1400" dirty="0">
                <a:latin typeface="Aptos Display"/>
                <a:cs typeface="Segoe UI"/>
              </a:rPr>
              <a:t>Vietnam National University, Ho Chi Minh City Vietnam </a:t>
            </a:r>
          </a:p>
        </p:txBody>
      </p:sp>
      <p:pic>
        <p:nvPicPr>
          <p:cNvPr id="3" name="Picture 2" descr="A blue and white text on a blue background&#10;&#10;Description automatically generated">
            <a:extLst>
              <a:ext uri="{FF2B5EF4-FFF2-40B4-BE49-F238E27FC236}">
                <a16:creationId xmlns:a16="http://schemas.microsoft.com/office/drawing/2014/main" id="{7285607E-CD69-B6A9-28FE-0D8F4C7F87B8}"/>
              </a:ext>
            </a:extLst>
          </p:cNvPr>
          <p:cNvPicPr>
            <a:picLocks noChangeAspect="1"/>
          </p:cNvPicPr>
          <p:nvPr/>
        </p:nvPicPr>
        <p:blipFill>
          <a:blip r:embed="rId4"/>
          <a:stretch>
            <a:fillRect/>
          </a:stretch>
        </p:blipFill>
        <p:spPr>
          <a:xfrm>
            <a:off x="2584948" y="403623"/>
            <a:ext cx="7022103" cy="2051770"/>
          </a:xfrm>
          <a:prstGeom prst="rect">
            <a:avLst/>
          </a:prstGeom>
        </p:spPr>
      </p:pic>
      <p:pic>
        <p:nvPicPr>
          <p:cNvPr id="9" name="Picture 8" descr="A blue and white logo&#10;&#10;Description automatically generated">
            <a:extLst>
              <a:ext uri="{FF2B5EF4-FFF2-40B4-BE49-F238E27FC236}">
                <a16:creationId xmlns:a16="http://schemas.microsoft.com/office/drawing/2014/main" id="{1A1C09E7-99A4-89CA-6300-E49DD77A0F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202" y="4904326"/>
            <a:ext cx="1510725" cy="1237790"/>
          </a:xfrm>
          <a:prstGeom prst="rect">
            <a:avLst/>
          </a:prstGeom>
        </p:spPr>
      </p:pic>
    </p:spTree>
    <p:extLst>
      <p:ext uri="{BB962C8B-B14F-4D97-AF65-F5344CB8AC3E}">
        <p14:creationId xmlns:p14="http://schemas.microsoft.com/office/powerpoint/2010/main" val="1675931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571BE-BE2F-65BA-C1CC-F840216C294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8836F63-6835-0344-56EC-C01C61AA1829}"/>
              </a:ext>
            </a:extLst>
          </p:cNvPr>
          <p:cNvSpPr txBox="1"/>
          <p:nvPr/>
        </p:nvSpPr>
        <p:spPr>
          <a:xfrm>
            <a:off x="442392" y="265471"/>
            <a:ext cx="2446504" cy="646331"/>
          </a:xfrm>
          <a:prstGeom prst="rect">
            <a:avLst/>
          </a:prstGeom>
          <a:noFill/>
        </p:spPr>
        <p:txBody>
          <a:bodyPr wrap="none" rtlCol="0">
            <a:spAutoFit/>
          </a:bodyPr>
          <a:lstStyle/>
          <a:p>
            <a:r>
              <a:rPr lang="en-US" sz="3600" b="1" dirty="0">
                <a:latin typeface="+mj-lt"/>
              </a:rPr>
              <a:t>Experiment</a:t>
            </a:r>
          </a:p>
        </p:txBody>
      </p:sp>
      <p:sp>
        <p:nvSpPr>
          <p:cNvPr id="8" name="TextBox 7">
            <a:extLst>
              <a:ext uri="{FF2B5EF4-FFF2-40B4-BE49-F238E27FC236}">
                <a16:creationId xmlns:a16="http://schemas.microsoft.com/office/drawing/2014/main" id="{D85EDD41-8CDC-CB15-5169-9FFC833D1A79}"/>
              </a:ext>
            </a:extLst>
          </p:cNvPr>
          <p:cNvSpPr txBox="1"/>
          <p:nvPr/>
        </p:nvSpPr>
        <p:spPr>
          <a:xfrm>
            <a:off x="442392" y="911802"/>
            <a:ext cx="2083968" cy="523220"/>
          </a:xfrm>
          <a:prstGeom prst="rect">
            <a:avLst/>
          </a:prstGeom>
          <a:noFill/>
        </p:spPr>
        <p:txBody>
          <a:bodyPr wrap="none" rtlCol="0">
            <a:spAutoFit/>
          </a:bodyPr>
          <a:lstStyle/>
          <a:p>
            <a:r>
              <a:rPr lang="en-US" sz="2800" b="1" dirty="0">
                <a:solidFill>
                  <a:srgbClr val="002060"/>
                </a:solidFill>
                <a:latin typeface="+mj-lt"/>
              </a:rPr>
              <a:t>Art Retrieval</a:t>
            </a:r>
          </a:p>
        </p:txBody>
      </p:sp>
      <p:pic>
        <p:nvPicPr>
          <p:cNvPr id="11" name="Picture 10">
            <a:extLst>
              <a:ext uri="{FF2B5EF4-FFF2-40B4-BE49-F238E27FC236}">
                <a16:creationId xmlns:a16="http://schemas.microsoft.com/office/drawing/2014/main" id="{F1D56AC1-2250-2E34-FC5B-DB9C1A5C9EAF}"/>
              </a:ext>
            </a:extLst>
          </p:cNvPr>
          <p:cNvPicPr>
            <a:picLocks noChangeAspect="1"/>
          </p:cNvPicPr>
          <p:nvPr/>
        </p:nvPicPr>
        <p:blipFill>
          <a:blip r:embed="rId3"/>
          <a:stretch>
            <a:fillRect/>
          </a:stretch>
        </p:blipFill>
        <p:spPr>
          <a:xfrm>
            <a:off x="1385230" y="1435022"/>
            <a:ext cx="9421540" cy="4658375"/>
          </a:xfrm>
          <a:prstGeom prst="rect">
            <a:avLst/>
          </a:prstGeom>
        </p:spPr>
      </p:pic>
    </p:spTree>
    <p:extLst>
      <p:ext uri="{BB962C8B-B14F-4D97-AF65-F5344CB8AC3E}">
        <p14:creationId xmlns:p14="http://schemas.microsoft.com/office/powerpoint/2010/main" val="2127877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CAE57-18B2-6214-BF96-667D30853E9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6E78475-BA00-D5F5-F819-F4B0043D7857}"/>
              </a:ext>
            </a:extLst>
          </p:cNvPr>
          <p:cNvSpPr txBox="1"/>
          <p:nvPr/>
        </p:nvSpPr>
        <p:spPr>
          <a:xfrm>
            <a:off x="442392" y="265471"/>
            <a:ext cx="2446504" cy="646331"/>
          </a:xfrm>
          <a:prstGeom prst="rect">
            <a:avLst/>
          </a:prstGeom>
          <a:noFill/>
        </p:spPr>
        <p:txBody>
          <a:bodyPr wrap="none" rtlCol="0">
            <a:spAutoFit/>
          </a:bodyPr>
          <a:lstStyle/>
          <a:p>
            <a:r>
              <a:rPr lang="en-US" sz="3600" b="1" dirty="0">
                <a:latin typeface="+mj-lt"/>
              </a:rPr>
              <a:t>Experiment</a:t>
            </a:r>
          </a:p>
        </p:txBody>
      </p:sp>
      <p:sp>
        <p:nvSpPr>
          <p:cNvPr id="8" name="TextBox 7">
            <a:extLst>
              <a:ext uri="{FF2B5EF4-FFF2-40B4-BE49-F238E27FC236}">
                <a16:creationId xmlns:a16="http://schemas.microsoft.com/office/drawing/2014/main" id="{41025788-FBD3-A261-0F95-3E74512DE3AE}"/>
              </a:ext>
            </a:extLst>
          </p:cNvPr>
          <p:cNvSpPr txBox="1"/>
          <p:nvPr/>
        </p:nvSpPr>
        <p:spPr>
          <a:xfrm>
            <a:off x="442392" y="911802"/>
            <a:ext cx="2083968" cy="523220"/>
          </a:xfrm>
          <a:prstGeom prst="rect">
            <a:avLst/>
          </a:prstGeom>
          <a:noFill/>
        </p:spPr>
        <p:txBody>
          <a:bodyPr wrap="none" rtlCol="0">
            <a:spAutoFit/>
          </a:bodyPr>
          <a:lstStyle/>
          <a:p>
            <a:r>
              <a:rPr lang="en-US" sz="2800" b="1" dirty="0">
                <a:solidFill>
                  <a:srgbClr val="002060"/>
                </a:solidFill>
                <a:latin typeface="+mj-lt"/>
              </a:rPr>
              <a:t>Art Retrieval</a:t>
            </a:r>
          </a:p>
        </p:txBody>
      </p:sp>
      <p:pic>
        <p:nvPicPr>
          <p:cNvPr id="3" name="Picture 2">
            <a:extLst>
              <a:ext uri="{FF2B5EF4-FFF2-40B4-BE49-F238E27FC236}">
                <a16:creationId xmlns:a16="http://schemas.microsoft.com/office/drawing/2014/main" id="{59EDC8B6-0D8B-F4D3-5602-88C98EC90504}"/>
              </a:ext>
            </a:extLst>
          </p:cNvPr>
          <p:cNvPicPr>
            <a:picLocks noChangeAspect="1"/>
          </p:cNvPicPr>
          <p:nvPr/>
        </p:nvPicPr>
        <p:blipFill>
          <a:blip r:embed="rId3"/>
          <a:stretch>
            <a:fillRect/>
          </a:stretch>
        </p:blipFill>
        <p:spPr>
          <a:xfrm>
            <a:off x="943993" y="1435022"/>
            <a:ext cx="10304014" cy="4748587"/>
          </a:xfrm>
          <a:prstGeom prst="rect">
            <a:avLst/>
          </a:prstGeom>
        </p:spPr>
      </p:pic>
    </p:spTree>
    <p:extLst>
      <p:ext uri="{BB962C8B-B14F-4D97-AF65-F5344CB8AC3E}">
        <p14:creationId xmlns:p14="http://schemas.microsoft.com/office/powerpoint/2010/main" val="3845502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F8A5D-D3AA-613A-0098-039F9126C5E1}"/>
            </a:ext>
          </a:extLst>
        </p:cNvPr>
        <p:cNvGrpSpPr/>
        <p:nvPr/>
      </p:nvGrpSpPr>
      <p:grpSpPr>
        <a:xfrm>
          <a:off x="0" y="0"/>
          <a:ext cx="0" cy="0"/>
          <a:chOff x="0" y="0"/>
          <a:chExt cx="0" cy="0"/>
        </a:xfrm>
      </p:grpSpPr>
      <p:pic>
        <p:nvPicPr>
          <p:cNvPr id="4" name="Picture 3" descr="A collage of pictures of a city&#10;&#10;Description automatically generated">
            <a:extLst>
              <a:ext uri="{FF2B5EF4-FFF2-40B4-BE49-F238E27FC236}">
                <a16:creationId xmlns:a16="http://schemas.microsoft.com/office/drawing/2014/main" id="{1E71B44D-B7DF-EC97-A74E-4565CF77F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215" y="1435022"/>
            <a:ext cx="8896128" cy="5004072"/>
          </a:xfrm>
          <a:prstGeom prst="rect">
            <a:avLst/>
          </a:prstGeom>
        </p:spPr>
      </p:pic>
      <p:sp>
        <p:nvSpPr>
          <p:cNvPr id="6" name="TextBox 5">
            <a:extLst>
              <a:ext uri="{FF2B5EF4-FFF2-40B4-BE49-F238E27FC236}">
                <a16:creationId xmlns:a16="http://schemas.microsoft.com/office/drawing/2014/main" id="{59171E1D-9743-DD76-7A19-BEE10BBCED00}"/>
              </a:ext>
            </a:extLst>
          </p:cNvPr>
          <p:cNvSpPr txBox="1"/>
          <p:nvPr/>
        </p:nvSpPr>
        <p:spPr>
          <a:xfrm>
            <a:off x="442392" y="265471"/>
            <a:ext cx="2446504" cy="646331"/>
          </a:xfrm>
          <a:prstGeom prst="rect">
            <a:avLst/>
          </a:prstGeom>
          <a:noFill/>
        </p:spPr>
        <p:txBody>
          <a:bodyPr wrap="none" rtlCol="0">
            <a:spAutoFit/>
          </a:bodyPr>
          <a:lstStyle/>
          <a:p>
            <a:r>
              <a:rPr lang="en-US" sz="3600" b="1" dirty="0">
                <a:latin typeface="+mj-lt"/>
              </a:rPr>
              <a:t>Experiment</a:t>
            </a:r>
          </a:p>
        </p:txBody>
      </p:sp>
      <p:sp>
        <p:nvSpPr>
          <p:cNvPr id="8" name="TextBox 7">
            <a:extLst>
              <a:ext uri="{FF2B5EF4-FFF2-40B4-BE49-F238E27FC236}">
                <a16:creationId xmlns:a16="http://schemas.microsoft.com/office/drawing/2014/main" id="{F31F0A1F-EBED-3CC0-FBD7-9113D91F352C}"/>
              </a:ext>
            </a:extLst>
          </p:cNvPr>
          <p:cNvSpPr txBox="1"/>
          <p:nvPr/>
        </p:nvSpPr>
        <p:spPr>
          <a:xfrm>
            <a:off x="442392" y="911802"/>
            <a:ext cx="2407647" cy="523220"/>
          </a:xfrm>
          <a:prstGeom prst="rect">
            <a:avLst/>
          </a:prstGeom>
          <a:noFill/>
        </p:spPr>
        <p:txBody>
          <a:bodyPr wrap="none" rtlCol="0">
            <a:spAutoFit/>
          </a:bodyPr>
          <a:lstStyle/>
          <a:p>
            <a:r>
              <a:rPr lang="en-US" sz="2800" b="1" dirty="0">
                <a:solidFill>
                  <a:srgbClr val="002060"/>
                </a:solidFill>
                <a:latin typeface="+mj-lt"/>
              </a:rPr>
              <a:t>Art Generation</a:t>
            </a:r>
          </a:p>
        </p:txBody>
      </p:sp>
      <p:pic>
        <p:nvPicPr>
          <p:cNvPr id="3" name="Picture 2">
            <a:extLst>
              <a:ext uri="{FF2B5EF4-FFF2-40B4-BE49-F238E27FC236}">
                <a16:creationId xmlns:a16="http://schemas.microsoft.com/office/drawing/2014/main" id="{F482DA47-586B-74C0-AE7C-BE6E55F66CA8}"/>
              </a:ext>
            </a:extLst>
          </p:cNvPr>
          <p:cNvPicPr>
            <a:picLocks noChangeAspect="1"/>
          </p:cNvPicPr>
          <p:nvPr/>
        </p:nvPicPr>
        <p:blipFill>
          <a:blip r:embed="rId4"/>
          <a:stretch>
            <a:fillRect/>
          </a:stretch>
        </p:blipFill>
        <p:spPr>
          <a:xfrm>
            <a:off x="2731463" y="5154024"/>
            <a:ext cx="6729073" cy="1386364"/>
          </a:xfrm>
          <a:prstGeom prst="rect">
            <a:avLst/>
          </a:prstGeom>
        </p:spPr>
      </p:pic>
    </p:spTree>
    <p:extLst>
      <p:ext uri="{BB962C8B-B14F-4D97-AF65-F5344CB8AC3E}">
        <p14:creationId xmlns:p14="http://schemas.microsoft.com/office/powerpoint/2010/main" val="114435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52950-AB16-170B-5EF5-878E4BFCD03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89922C5-B62A-6B95-A962-4F07B5B40E4E}"/>
              </a:ext>
            </a:extLst>
          </p:cNvPr>
          <p:cNvSpPr txBox="1"/>
          <p:nvPr/>
        </p:nvSpPr>
        <p:spPr>
          <a:xfrm>
            <a:off x="442392" y="265471"/>
            <a:ext cx="3773854" cy="646331"/>
          </a:xfrm>
          <a:prstGeom prst="rect">
            <a:avLst/>
          </a:prstGeom>
          <a:noFill/>
        </p:spPr>
        <p:txBody>
          <a:bodyPr wrap="none" rtlCol="0">
            <a:spAutoFit/>
          </a:bodyPr>
          <a:lstStyle/>
          <a:p>
            <a:r>
              <a:rPr lang="en-US" sz="3600" b="1" dirty="0">
                <a:latin typeface="+mj-lt"/>
              </a:rPr>
              <a:t>Human Evaluation</a:t>
            </a:r>
          </a:p>
        </p:txBody>
      </p:sp>
      <p:pic>
        <p:nvPicPr>
          <p:cNvPr id="10" name="Picture 9" descr="A screenshot of a graph&#10;&#10;Description automatically generated">
            <a:extLst>
              <a:ext uri="{FF2B5EF4-FFF2-40B4-BE49-F238E27FC236}">
                <a16:creationId xmlns:a16="http://schemas.microsoft.com/office/drawing/2014/main" id="{3D71D716-52A9-024C-0245-D557F6370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1802"/>
            <a:ext cx="12192000" cy="6858000"/>
          </a:xfrm>
          <a:prstGeom prst="rect">
            <a:avLst/>
          </a:prstGeom>
        </p:spPr>
      </p:pic>
    </p:spTree>
    <p:extLst>
      <p:ext uri="{BB962C8B-B14F-4D97-AF65-F5344CB8AC3E}">
        <p14:creationId xmlns:p14="http://schemas.microsoft.com/office/powerpoint/2010/main" val="1926599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83DC4-3560-27AC-065C-0AED197A6B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412375-A46C-5F13-15EF-7CCEAFEFFAFB}"/>
              </a:ext>
            </a:extLst>
          </p:cNvPr>
          <p:cNvSpPr txBox="1"/>
          <p:nvPr/>
        </p:nvSpPr>
        <p:spPr>
          <a:xfrm>
            <a:off x="589935" y="1209368"/>
            <a:ext cx="1097976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MythraGen combines retrieval-based techniques with LoRA fine-tuning to advance text-to-artistic image generation.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Enhances quality and contextual accuracy of generated artworks, meeting diverse artistic style requirements.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Outperforms existing methods in faithfully reflecting text descriptions and producing natural images.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Demonstrates strong results across diverse genres and artistic periods, inspiring further innovation in AI and art.</a:t>
            </a:r>
          </a:p>
        </p:txBody>
      </p:sp>
      <p:sp>
        <p:nvSpPr>
          <p:cNvPr id="6" name="TextBox 5">
            <a:extLst>
              <a:ext uri="{FF2B5EF4-FFF2-40B4-BE49-F238E27FC236}">
                <a16:creationId xmlns:a16="http://schemas.microsoft.com/office/drawing/2014/main" id="{6001616F-917A-D1A0-69DE-C30731410795}"/>
              </a:ext>
            </a:extLst>
          </p:cNvPr>
          <p:cNvSpPr txBox="1"/>
          <p:nvPr/>
        </p:nvSpPr>
        <p:spPr>
          <a:xfrm>
            <a:off x="442392" y="265471"/>
            <a:ext cx="2422458" cy="646331"/>
          </a:xfrm>
          <a:prstGeom prst="rect">
            <a:avLst/>
          </a:prstGeom>
          <a:noFill/>
        </p:spPr>
        <p:txBody>
          <a:bodyPr wrap="none" rtlCol="0">
            <a:spAutoFit/>
          </a:bodyPr>
          <a:lstStyle/>
          <a:p>
            <a:r>
              <a:rPr lang="en-US" sz="3600" b="1" dirty="0">
                <a:latin typeface="+mj-lt"/>
              </a:rPr>
              <a:t>Conclusion</a:t>
            </a:r>
          </a:p>
        </p:txBody>
      </p:sp>
    </p:spTree>
    <p:extLst>
      <p:ext uri="{BB962C8B-B14F-4D97-AF65-F5344CB8AC3E}">
        <p14:creationId xmlns:p14="http://schemas.microsoft.com/office/powerpoint/2010/main" val="2934273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F35B91-2D28-DF6D-D16D-72155DB9638D}"/>
              </a:ext>
            </a:extLst>
          </p:cNvPr>
          <p:cNvSpPr txBox="1"/>
          <p:nvPr/>
        </p:nvSpPr>
        <p:spPr>
          <a:xfrm>
            <a:off x="820960" y="2761501"/>
            <a:ext cx="10550073" cy="923330"/>
          </a:xfrm>
          <a:prstGeom prst="rect">
            <a:avLst/>
          </a:prstGeom>
          <a:noFill/>
        </p:spPr>
        <p:txBody>
          <a:bodyPr wrap="square" rtlCol="0">
            <a:spAutoFit/>
          </a:bodyPr>
          <a:lstStyle/>
          <a:p>
            <a:pPr algn="ctr"/>
            <a:r>
              <a:rPr lang="en-US" sz="5400" dirty="0">
                <a:latin typeface="Amasis MT Pro Medium" panose="02040604050005020304" pitchFamily="18" charset="0"/>
              </a:rPr>
              <a:t>Thank you</a:t>
            </a:r>
          </a:p>
        </p:txBody>
      </p:sp>
      <p:pic>
        <p:nvPicPr>
          <p:cNvPr id="8" name="Picture 7" descr="A logo with blue and black stripes">
            <a:extLst>
              <a:ext uri="{FF2B5EF4-FFF2-40B4-BE49-F238E27FC236}">
                <a16:creationId xmlns:a16="http://schemas.microsoft.com/office/drawing/2014/main" id="{EB15F823-E007-A6A2-9D51-550BCB9AC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627" y="4936654"/>
            <a:ext cx="2512270" cy="1640552"/>
          </a:xfrm>
          <a:prstGeom prst="rect">
            <a:avLst/>
          </a:prstGeom>
        </p:spPr>
      </p:pic>
      <p:pic>
        <p:nvPicPr>
          <p:cNvPr id="2" name="Picture 1" descr="A blue and white text on a blue background&#10;&#10;Description automatically generated">
            <a:extLst>
              <a:ext uri="{FF2B5EF4-FFF2-40B4-BE49-F238E27FC236}">
                <a16:creationId xmlns:a16="http://schemas.microsoft.com/office/drawing/2014/main" id="{F55D5959-1DAD-0181-0F5E-C0FFB7434AD8}"/>
              </a:ext>
            </a:extLst>
          </p:cNvPr>
          <p:cNvPicPr>
            <a:picLocks noChangeAspect="1"/>
          </p:cNvPicPr>
          <p:nvPr/>
        </p:nvPicPr>
        <p:blipFill>
          <a:blip r:embed="rId3"/>
          <a:stretch>
            <a:fillRect/>
          </a:stretch>
        </p:blipFill>
        <p:spPr>
          <a:xfrm>
            <a:off x="2496255" y="482175"/>
            <a:ext cx="7199489" cy="2103600"/>
          </a:xfrm>
          <a:prstGeom prst="rect">
            <a:avLst/>
          </a:prstGeom>
        </p:spPr>
      </p:pic>
      <p:sp>
        <p:nvSpPr>
          <p:cNvPr id="3" name="TextBox 2">
            <a:extLst>
              <a:ext uri="{FF2B5EF4-FFF2-40B4-BE49-F238E27FC236}">
                <a16:creationId xmlns:a16="http://schemas.microsoft.com/office/drawing/2014/main" id="{671800A1-2AF3-A290-CEE7-E4102F0AAD5D}"/>
              </a:ext>
            </a:extLst>
          </p:cNvPr>
          <p:cNvSpPr txBox="1"/>
          <p:nvPr/>
        </p:nvSpPr>
        <p:spPr>
          <a:xfrm>
            <a:off x="546671" y="3749713"/>
            <a:ext cx="110986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Aptos Display"/>
                <a:cs typeface="Segoe UI"/>
              </a:rPr>
              <a:t>Quang-Khai Le, Cong-Long Nguyen, Minh-</a:t>
            </a:r>
            <a:r>
              <a:rPr lang="en-US" sz="2000" dirty="0" err="1">
                <a:latin typeface="Aptos Display"/>
                <a:cs typeface="Segoe UI"/>
              </a:rPr>
              <a:t>Triet</a:t>
            </a:r>
            <a:r>
              <a:rPr lang="en-US" sz="2000" dirty="0">
                <a:latin typeface="Aptos Display"/>
                <a:cs typeface="Segoe UI"/>
              </a:rPr>
              <a:t> Tran, and Trung-Nghia Le​</a:t>
            </a:r>
          </a:p>
        </p:txBody>
      </p:sp>
      <p:pic>
        <p:nvPicPr>
          <p:cNvPr id="6" name="Picture 5" descr="A blue and white logo&#10;&#10;Description automatically generated">
            <a:extLst>
              <a:ext uri="{FF2B5EF4-FFF2-40B4-BE49-F238E27FC236}">
                <a16:creationId xmlns:a16="http://schemas.microsoft.com/office/drawing/2014/main" id="{08020F9C-6321-B1DD-9E26-18E6169C3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5927" y="5138035"/>
            <a:ext cx="1510725" cy="1237790"/>
          </a:xfrm>
          <a:prstGeom prst="rect">
            <a:avLst/>
          </a:prstGeom>
        </p:spPr>
      </p:pic>
    </p:spTree>
    <p:extLst>
      <p:ext uri="{BB962C8B-B14F-4D97-AF65-F5344CB8AC3E}">
        <p14:creationId xmlns:p14="http://schemas.microsoft.com/office/powerpoint/2010/main" val="2101847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DEED38-B6CC-9E35-FFB2-823DDD6E546A}"/>
              </a:ext>
            </a:extLst>
          </p:cNvPr>
          <p:cNvSpPr txBox="1"/>
          <p:nvPr/>
        </p:nvSpPr>
        <p:spPr>
          <a:xfrm>
            <a:off x="442392" y="265471"/>
            <a:ext cx="2596801" cy="646331"/>
          </a:xfrm>
          <a:prstGeom prst="rect">
            <a:avLst/>
          </a:prstGeom>
          <a:noFill/>
        </p:spPr>
        <p:txBody>
          <a:bodyPr wrap="none" rtlCol="0">
            <a:spAutoFit/>
          </a:bodyPr>
          <a:lstStyle/>
          <a:p>
            <a:r>
              <a:rPr lang="en-US" sz="3600" b="1" dirty="0">
                <a:latin typeface="+mj-lt"/>
              </a:rPr>
              <a:t>Introduction</a:t>
            </a:r>
          </a:p>
        </p:txBody>
      </p:sp>
      <p:sp>
        <p:nvSpPr>
          <p:cNvPr id="12" name="TextBox 11">
            <a:extLst>
              <a:ext uri="{FF2B5EF4-FFF2-40B4-BE49-F238E27FC236}">
                <a16:creationId xmlns:a16="http://schemas.microsoft.com/office/drawing/2014/main" id="{A15F9881-179D-350A-9670-D48FB5D07EE4}"/>
              </a:ext>
            </a:extLst>
          </p:cNvPr>
          <p:cNvSpPr txBox="1"/>
          <p:nvPr/>
        </p:nvSpPr>
        <p:spPr>
          <a:xfrm>
            <a:off x="605390" y="4752270"/>
            <a:ext cx="11238330" cy="193899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latin typeface="+mj-lt"/>
              </a:rPr>
              <a:t>Content describes the concepts depicted in the image, such as objects, people, or locations.</a:t>
            </a:r>
          </a:p>
          <a:p>
            <a:pPr marL="342900" indent="-342900">
              <a:buFont typeface="Arial" panose="020B0604020202020204" pitchFamily="34" charset="0"/>
              <a:buChar char="•"/>
            </a:pPr>
            <a:r>
              <a:rPr lang="en-US" sz="2400" dirty="0">
                <a:latin typeface="+mj-lt"/>
              </a:rPr>
              <a:t>Style describes the visual appearance of the artwork, including its color, composition, and shape.</a:t>
            </a:r>
          </a:p>
          <a:p>
            <a:r>
              <a:rPr lang="en-US" sz="2400" dirty="0">
                <a:latin typeface="+mj-lt"/>
                <a:sym typeface="Wingdings" panose="05000000000000000000" pitchFamily="2" charset="2"/>
              </a:rPr>
              <a:t> The combination of content and artist's individual style makes artwork unique.</a:t>
            </a:r>
            <a:endParaRPr lang="en-US" sz="2400" dirty="0">
              <a:latin typeface="+mj-lt"/>
            </a:endParaRPr>
          </a:p>
        </p:txBody>
      </p:sp>
      <p:pic>
        <p:nvPicPr>
          <p:cNvPr id="3" name="Picture 2" descr="Lightning striking lightening in the sky&#10;&#10;Description automatically generated">
            <a:extLst>
              <a:ext uri="{FF2B5EF4-FFF2-40B4-BE49-F238E27FC236}">
                <a16:creationId xmlns:a16="http://schemas.microsoft.com/office/drawing/2014/main" id="{CAB7EDCA-3A83-6645-6886-299E9E969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385" y="911802"/>
            <a:ext cx="2786175" cy="1806895"/>
          </a:xfrm>
          <a:prstGeom prst="rect">
            <a:avLst/>
          </a:prstGeom>
        </p:spPr>
      </p:pic>
      <p:pic>
        <p:nvPicPr>
          <p:cNvPr id="7" name="Picture 6" descr="A painting of a narrow street&#10;&#10;Description automatically generated">
            <a:extLst>
              <a:ext uri="{FF2B5EF4-FFF2-40B4-BE49-F238E27FC236}">
                <a16:creationId xmlns:a16="http://schemas.microsoft.com/office/drawing/2014/main" id="{06EA374D-29FD-35B5-7792-D4C47B757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11802"/>
            <a:ext cx="2471253" cy="3639878"/>
          </a:xfrm>
          <a:prstGeom prst="rect">
            <a:avLst/>
          </a:prstGeom>
        </p:spPr>
      </p:pic>
      <p:pic>
        <p:nvPicPr>
          <p:cNvPr id="9" name="Picture 8" descr="A drawing of a person in armor riding a horse&#10;&#10;Description automatically generated">
            <a:extLst>
              <a:ext uri="{FF2B5EF4-FFF2-40B4-BE49-F238E27FC236}">
                <a16:creationId xmlns:a16="http://schemas.microsoft.com/office/drawing/2014/main" id="{43CEE037-7A0C-5D4F-BB64-2DAC2FCBB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2693" y="911801"/>
            <a:ext cx="2569904" cy="3660199"/>
          </a:xfrm>
          <a:prstGeom prst="rect">
            <a:avLst/>
          </a:prstGeom>
        </p:spPr>
      </p:pic>
      <p:pic>
        <p:nvPicPr>
          <p:cNvPr id="11" name="Picture 10" descr="A group of people in a park&#10;&#10;Description automatically generated">
            <a:extLst>
              <a:ext uri="{FF2B5EF4-FFF2-40B4-BE49-F238E27FC236}">
                <a16:creationId xmlns:a16="http://schemas.microsoft.com/office/drawing/2014/main" id="{C05B6F57-5DA2-1DB1-E3DF-C5D1C1BBCE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8972" y="2898967"/>
            <a:ext cx="2761588" cy="1673034"/>
          </a:xfrm>
          <a:prstGeom prst="rect">
            <a:avLst/>
          </a:prstGeom>
        </p:spPr>
      </p:pic>
      <p:pic>
        <p:nvPicPr>
          <p:cNvPr id="14" name="Picture 13" descr="A painting of a person sitting in a chair&#10;&#10;Description automatically generated">
            <a:extLst>
              <a:ext uri="{FF2B5EF4-FFF2-40B4-BE49-F238E27FC236}">
                <a16:creationId xmlns:a16="http://schemas.microsoft.com/office/drawing/2014/main" id="{33594BA5-E911-AABD-EA86-ECBD231DB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390" y="911803"/>
            <a:ext cx="2077520" cy="3639878"/>
          </a:xfrm>
          <a:prstGeom prst="rect">
            <a:avLst/>
          </a:prstGeom>
        </p:spPr>
      </p:pic>
    </p:spTree>
    <p:extLst>
      <p:ext uri="{BB962C8B-B14F-4D97-AF65-F5344CB8AC3E}">
        <p14:creationId xmlns:p14="http://schemas.microsoft.com/office/powerpoint/2010/main" val="2822784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6ADCA-02C7-993A-5543-DD5E9283AC7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AC538F-DED5-D2CD-998F-1CEA6C120F88}"/>
              </a:ext>
            </a:extLst>
          </p:cNvPr>
          <p:cNvSpPr txBox="1"/>
          <p:nvPr/>
        </p:nvSpPr>
        <p:spPr>
          <a:xfrm>
            <a:off x="442392" y="265471"/>
            <a:ext cx="2596801" cy="646331"/>
          </a:xfrm>
          <a:prstGeom prst="rect">
            <a:avLst/>
          </a:prstGeom>
          <a:noFill/>
        </p:spPr>
        <p:txBody>
          <a:bodyPr wrap="none" rtlCol="0">
            <a:spAutoFit/>
          </a:bodyPr>
          <a:lstStyle/>
          <a:p>
            <a:r>
              <a:rPr lang="en-US" sz="3600" b="1" dirty="0">
                <a:latin typeface="+mj-lt"/>
              </a:rPr>
              <a:t>Introduction</a:t>
            </a:r>
          </a:p>
        </p:txBody>
      </p:sp>
      <p:sp>
        <p:nvSpPr>
          <p:cNvPr id="12" name="TextBox 11">
            <a:extLst>
              <a:ext uri="{FF2B5EF4-FFF2-40B4-BE49-F238E27FC236}">
                <a16:creationId xmlns:a16="http://schemas.microsoft.com/office/drawing/2014/main" id="{5B349510-983F-5783-B2FC-50A50FE04C69}"/>
              </a:ext>
            </a:extLst>
          </p:cNvPr>
          <p:cNvSpPr txBox="1"/>
          <p:nvPr/>
        </p:nvSpPr>
        <p:spPr>
          <a:xfrm>
            <a:off x="774723" y="3914873"/>
            <a:ext cx="11238330" cy="2677656"/>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latin typeface="+mj-lt"/>
              </a:rPr>
              <a:t>Recent advances in Text-to-Image (T2I) models have been impressive but faces challenges:</a:t>
            </a:r>
          </a:p>
          <a:p>
            <a:pPr marL="800100" lvl="1" indent="-342900">
              <a:buFont typeface="Arial" panose="020B0604020202020204" pitchFamily="34" charset="0"/>
              <a:buChar char="•"/>
            </a:pPr>
            <a:r>
              <a:rPr lang="en-US" sz="2400" dirty="0">
                <a:latin typeface="+mj-lt"/>
              </a:rPr>
              <a:t>Struggles with rare genres or styles.</a:t>
            </a:r>
          </a:p>
          <a:p>
            <a:pPr marL="800100" lvl="1" indent="-342900">
              <a:buFont typeface="Arial" panose="020B0604020202020204" pitchFamily="34" charset="0"/>
              <a:buChar char="•"/>
            </a:pPr>
            <a:r>
              <a:rPr lang="en-US" sz="2400" dirty="0">
                <a:latin typeface="+mj-lt"/>
              </a:rPr>
              <a:t>Often generates popular or non-existent styles that miss user intents.</a:t>
            </a:r>
          </a:p>
          <a:p>
            <a:pPr marL="342900" indent="-342900">
              <a:buFont typeface="Arial" panose="020B0604020202020204" pitchFamily="34" charset="0"/>
              <a:buChar char="•"/>
            </a:pPr>
            <a:r>
              <a:rPr lang="en-US" sz="2400" dirty="0">
                <a:latin typeface="+mj-lt"/>
              </a:rPr>
              <a:t>Techniques </a:t>
            </a:r>
            <a:r>
              <a:rPr lang="en-US" sz="2400" dirty="0"/>
              <a:t>like</a:t>
            </a:r>
            <a:r>
              <a:rPr lang="en-US" sz="2400" dirty="0">
                <a:latin typeface="+mj-lt"/>
              </a:rPr>
              <a:t> Dreambooth, Textual Inversion, and LoRA help but have issues:</a:t>
            </a:r>
          </a:p>
          <a:p>
            <a:pPr marL="800100" lvl="1" indent="-342900">
              <a:buFont typeface="Arial" panose="020B0604020202020204" pitchFamily="34" charset="0"/>
              <a:buChar char="•"/>
            </a:pPr>
            <a:r>
              <a:rPr lang="en-US" sz="2400" dirty="0">
                <a:latin typeface="+mj-lt"/>
              </a:rPr>
              <a:t>Require some sample images for fine-tuning.</a:t>
            </a:r>
          </a:p>
          <a:p>
            <a:pPr marL="800100" lvl="1" indent="-342900">
              <a:buFont typeface="Arial" panose="020B0604020202020204" pitchFamily="34" charset="0"/>
              <a:buChar char="•"/>
            </a:pPr>
            <a:r>
              <a:rPr lang="en-US" sz="2400" dirty="0">
                <a:latin typeface="+mj-lt"/>
              </a:rPr>
              <a:t>High costs to fine-tune models for diverse artist styles.</a:t>
            </a:r>
          </a:p>
        </p:txBody>
      </p:sp>
      <p:pic>
        <p:nvPicPr>
          <p:cNvPr id="5" name="Picture 4">
            <a:extLst>
              <a:ext uri="{FF2B5EF4-FFF2-40B4-BE49-F238E27FC236}">
                <a16:creationId xmlns:a16="http://schemas.microsoft.com/office/drawing/2014/main" id="{247FAF31-7EE8-2026-A115-1CBAC45CD56F}"/>
              </a:ext>
            </a:extLst>
          </p:cNvPr>
          <p:cNvPicPr>
            <a:picLocks noChangeAspect="1"/>
          </p:cNvPicPr>
          <p:nvPr/>
        </p:nvPicPr>
        <p:blipFill>
          <a:blip r:embed="rId3"/>
          <a:stretch>
            <a:fillRect/>
          </a:stretch>
        </p:blipFill>
        <p:spPr>
          <a:xfrm>
            <a:off x="774723" y="911802"/>
            <a:ext cx="10642553" cy="2795013"/>
          </a:xfrm>
          <a:prstGeom prst="rect">
            <a:avLst/>
          </a:prstGeom>
        </p:spPr>
      </p:pic>
    </p:spTree>
    <p:extLst>
      <p:ext uri="{BB962C8B-B14F-4D97-AF65-F5344CB8AC3E}">
        <p14:creationId xmlns:p14="http://schemas.microsoft.com/office/powerpoint/2010/main" val="322619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E57EC4-B29A-4083-C102-87408595C4AD}"/>
              </a:ext>
            </a:extLst>
          </p:cNvPr>
          <p:cNvSpPr txBox="1"/>
          <p:nvPr/>
        </p:nvSpPr>
        <p:spPr>
          <a:xfrm>
            <a:off x="442392" y="265471"/>
            <a:ext cx="4784195" cy="646331"/>
          </a:xfrm>
          <a:prstGeom prst="rect">
            <a:avLst/>
          </a:prstGeom>
          <a:noFill/>
        </p:spPr>
        <p:txBody>
          <a:bodyPr wrap="none" rtlCol="0">
            <a:spAutoFit/>
          </a:bodyPr>
          <a:lstStyle/>
          <a:p>
            <a:r>
              <a:rPr lang="en-US" sz="3600" b="1" dirty="0">
                <a:latin typeface="+mj-lt"/>
              </a:rPr>
              <a:t>Overview of MythraGen</a:t>
            </a:r>
          </a:p>
        </p:txBody>
      </p:sp>
      <p:pic>
        <p:nvPicPr>
          <p:cNvPr id="3" name="Picture 2" descr="A diagram of a drawing&#10;&#10;Description automatically generated">
            <a:extLst>
              <a:ext uri="{FF2B5EF4-FFF2-40B4-BE49-F238E27FC236}">
                <a16:creationId xmlns:a16="http://schemas.microsoft.com/office/drawing/2014/main" id="{E58E9E4A-9C61-3A82-BFFF-D43239FE5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780" y="911802"/>
            <a:ext cx="8418439" cy="4735372"/>
          </a:xfrm>
          <a:prstGeom prst="rect">
            <a:avLst/>
          </a:prstGeom>
        </p:spPr>
      </p:pic>
      <p:sp>
        <p:nvSpPr>
          <p:cNvPr id="2" name="TextBox 1">
            <a:extLst>
              <a:ext uri="{FF2B5EF4-FFF2-40B4-BE49-F238E27FC236}">
                <a16:creationId xmlns:a16="http://schemas.microsoft.com/office/drawing/2014/main" id="{13E52B02-C15A-347B-F0D5-536290C18C8E}"/>
              </a:ext>
            </a:extLst>
          </p:cNvPr>
          <p:cNvSpPr txBox="1"/>
          <p:nvPr/>
        </p:nvSpPr>
        <p:spPr>
          <a:xfrm>
            <a:off x="476834" y="4723845"/>
            <a:ext cx="11238330" cy="1938992"/>
          </a:xfrm>
          <a:prstGeom prst="rect">
            <a:avLst/>
          </a:prstGeom>
          <a:noFill/>
        </p:spPr>
        <p:txBody>
          <a:bodyPr wrap="square" lIns="91440" tIns="45720" rIns="91440" bIns="45720" rtlCol="0" anchor="t">
            <a:spAutoFit/>
          </a:bodyPr>
          <a:lstStyle/>
          <a:p>
            <a:r>
              <a:rPr lang="en-US" sz="2400" dirty="0">
                <a:latin typeface="+mj-lt"/>
              </a:rPr>
              <a:t>MythraGen addresses T2I limitations with two components: </a:t>
            </a:r>
          </a:p>
          <a:p>
            <a:pPr marL="342900" indent="-342900">
              <a:buFont typeface="Arial" panose="020B0604020202020204" pitchFamily="34" charset="0"/>
              <a:buChar char="•"/>
            </a:pPr>
            <a:r>
              <a:rPr lang="en-US" sz="2400" b="1" dirty="0">
                <a:latin typeface="+mj-lt"/>
              </a:rPr>
              <a:t>Art Retrieval </a:t>
            </a:r>
            <a:r>
              <a:rPr lang="en-US" sz="2400" dirty="0">
                <a:latin typeface="+mj-lt"/>
              </a:rPr>
              <a:t>- searches an external database for relevant images based on the user prompt.</a:t>
            </a:r>
          </a:p>
          <a:p>
            <a:pPr marL="342900" indent="-342900">
              <a:buFont typeface="Arial" panose="020B0604020202020204" pitchFamily="34" charset="0"/>
              <a:buChar char="•"/>
            </a:pPr>
            <a:r>
              <a:rPr lang="en-US" sz="2400" b="1" dirty="0">
                <a:latin typeface="+mj-lt"/>
              </a:rPr>
              <a:t>Art Generation </a:t>
            </a:r>
            <a:r>
              <a:rPr lang="en-US" sz="2400" dirty="0">
                <a:latin typeface="+mj-lt"/>
              </a:rPr>
              <a:t>- uses these retrieved images to refine and generate outputs that closely match the user’s input</a:t>
            </a:r>
          </a:p>
        </p:txBody>
      </p:sp>
    </p:spTree>
    <p:extLst>
      <p:ext uri="{BB962C8B-B14F-4D97-AF65-F5344CB8AC3E}">
        <p14:creationId xmlns:p14="http://schemas.microsoft.com/office/powerpoint/2010/main" val="107297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A24D80-EF92-87DB-092D-9E2816DEA8E6}"/>
              </a:ext>
            </a:extLst>
          </p:cNvPr>
          <p:cNvSpPr txBox="1"/>
          <p:nvPr/>
        </p:nvSpPr>
        <p:spPr>
          <a:xfrm>
            <a:off x="442392" y="265471"/>
            <a:ext cx="2624308" cy="646331"/>
          </a:xfrm>
          <a:prstGeom prst="rect">
            <a:avLst/>
          </a:prstGeom>
          <a:noFill/>
        </p:spPr>
        <p:txBody>
          <a:bodyPr wrap="none" rtlCol="0">
            <a:spAutoFit/>
          </a:bodyPr>
          <a:lstStyle/>
          <a:p>
            <a:r>
              <a:rPr lang="en-US" sz="3600" b="1">
                <a:latin typeface="+mj-lt"/>
              </a:rPr>
              <a:t>Art Retrieval</a:t>
            </a:r>
            <a:endParaRPr lang="en-US" sz="3600" b="1" dirty="0">
              <a:latin typeface="+mj-lt"/>
            </a:endParaRPr>
          </a:p>
        </p:txBody>
      </p:sp>
      <p:pic>
        <p:nvPicPr>
          <p:cNvPr id="4" name="Picture 3" descr="A diagram of a computer process&#10;&#10;Description automatically generated">
            <a:extLst>
              <a:ext uri="{FF2B5EF4-FFF2-40B4-BE49-F238E27FC236}">
                <a16:creationId xmlns:a16="http://schemas.microsoft.com/office/drawing/2014/main" id="{6EB23F5D-498F-BB8C-8986-C91DB33CA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403" y="1341455"/>
            <a:ext cx="9807191" cy="5516545"/>
          </a:xfrm>
          <a:prstGeom prst="rect">
            <a:avLst/>
          </a:prstGeom>
        </p:spPr>
      </p:pic>
      <p:sp>
        <p:nvSpPr>
          <p:cNvPr id="2" name="TextBox 1">
            <a:extLst>
              <a:ext uri="{FF2B5EF4-FFF2-40B4-BE49-F238E27FC236}">
                <a16:creationId xmlns:a16="http://schemas.microsoft.com/office/drawing/2014/main" id="{BFDA3E37-5A7A-2ACD-2340-6C4BF5C656EE}"/>
              </a:ext>
            </a:extLst>
          </p:cNvPr>
          <p:cNvSpPr txBox="1"/>
          <p:nvPr/>
        </p:nvSpPr>
        <p:spPr>
          <a:xfrm>
            <a:off x="476834" y="4653537"/>
            <a:ext cx="11238330" cy="193899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latin typeface="+mj-lt"/>
              </a:rPr>
              <a:t>Combines embeddings (feature, genre, artist, style) into a 1024-dimensional vector, with </a:t>
            </a:r>
            <a:r>
              <a:rPr lang="en-US" sz="2400" b="1" dirty="0">
                <a:latin typeface="+mj-lt"/>
              </a:rPr>
              <a:t>Feature Embedding </a:t>
            </a:r>
            <a:r>
              <a:rPr lang="en-US" sz="2400" dirty="0">
                <a:latin typeface="+mj-lt"/>
              </a:rPr>
              <a:t>using specific weighting schemes.</a:t>
            </a:r>
          </a:p>
          <a:p>
            <a:pPr marL="342900" indent="-342900">
              <a:buFont typeface="Arial" panose="020B0604020202020204" pitchFamily="34" charset="0"/>
              <a:buChar char="•"/>
            </a:pPr>
            <a:r>
              <a:rPr lang="en-US" sz="2400" dirty="0">
                <a:latin typeface="+mj-lt"/>
              </a:rPr>
              <a:t>Indexes the embeddings using FAISS for efficient retrieval.</a:t>
            </a:r>
          </a:p>
          <a:p>
            <a:pPr marL="342900" indent="-342900">
              <a:buFont typeface="Arial" panose="020B0604020202020204" pitchFamily="34" charset="0"/>
              <a:buChar char="•"/>
            </a:pPr>
            <a:r>
              <a:rPr lang="en-US" sz="2400" dirty="0">
                <a:latin typeface="+mj-lt"/>
              </a:rPr>
              <a:t>Processes queries with the </a:t>
            </a:r>
            <a:r>
              <a:rPr lang="en-US" sz="2400" b="1" dirty="0">
                <a:latin typeface="+mj-lt"/>
              </a:rPr>
              <a:t>Text Embedding Generator </a:t>
            </a:r>
            <a:r>
              <a:rPr lang="en-US" sz="2400" dirty="0">
                <a:latin typeface="+mj-lt"/>
              </a:rPr>
              <a:t>to find images matching the prompt in content, genre, and style.</a:t>
            </a:r>
          </a:p>
        </p:txBody>
      </p:sp>
      <p:sp>
        <p:nvSpPr>
          <p:cNvPr id="7" name="TextBox 6">
            <a:extLst>
              <a:ext uri="{FF2B5EF4-FFF2-40B4-BE49-F238E27FC236}">
                <a16:creationId xmlns:a16="http://schemas.microsoft.com/office/drawing/2014/main" id="{4178FDCC-9D5C-989F-63E0-29FE74D67C33}"/>
              </a:ext>
            </a:extLst>
          </p:cNvPr>
          <p:cNvSpPr txBox="1"/>
          <p:nvPr/>
        </p:nvSpPr>
        <p:spPr>
          <a:xfrm>
            <a:off x="476834" y="814374"/>
            <a:ext cx="1624868" cy="523220"/>
          </a:xfrm>
          <a:prstGeom prst="rect">
            <a:avLst/>
          </a:prstGeom>
          <a:noFill/>
        </p:spPr>
        <p:txBody>
          <a:bodyPr wrap="none" rtlCol="0">
            <a:spAutoFit/>
          </a:bodyPr>
          <a:lstStyle/>
          <a:p>
            <a:r>
              <a:rPr lang="en-US" sz="2800" b="1" dirty="0">
                <a:solidFill>
                  <a:srgbClr val="002060"/>
                </a:solidFill>
                <a:latin typeface="+mj-lt"/>
              </a:rPr>
              <a:t>Overview</a:t>
            </a:r>
          </a:p>
        </p:txBody>
      </p:sp>
    </p:spTree>
    <p:extLst>
      <p:ext uri="{BB962C8B-B14F-4D97-AF65-F5344CB8AC3E}">
        <p14:creationId xmlns:p14="http://schemas.microsoft.com/office/powerpoint/2010/main" val="406764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8E91F-6C67-1517-6440-472E7971C4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AD4C35-ED78-1C5E-098E-8F400C4D662A}"/>
              </a:ext>
            </a:extLst>
          </p:cNvPr>
          <p:cNvSpPr txBox="1"/>
          <p:nvPr/>
        </p:nvSpPr>
        <p:spPr>
          <a:xfrm>
            <a:off x="442392" y="265471"/>
            <a:ext cx="2624308" cy="646331"/>
          </a:xfrm>
          <a:prstGeom prst="rect">
            <a:avLst/>
          </a:prstGeom>
          <a:noFill/>
        </p:spPr>
        <p:txBody>
          <a:bodyPr wrap="none" rtlCol="0">
            <a:spAutoFit/>
          </a:bodyPr>
          <a:lstStyle/>
          <a:p>
            <a:r>
              <a:rPr lang="en-US" sz="3600" b="1">
                <a:latin typeface="+mj-lt"/>
              </a:rPr>
              <a:t>Art Retrieval</a:t>
            </a:r>
            <a:endParaRPr lang="en-US" sz="3600" b="1" dirty="0">
              <a:latin typeface="+mj-lt"/>
            </a:endParaRPr>
          </a:p>
        </p:txBody>
      </p:sp>
      <p:sp>
        <p:nvSpPr>
          <p:cNvPr id="2" name="TextBox 1">
            <a:extLst>
              <a:ext uri="{FF2B5EF4-FFF2-40B4-BE49-F238E27FC236}">
                <a16:creationId xmlns:a16="http://schemas.microsoft.com/office/drawing/2014/main" id="{549C0C5F-123A-66F4-7E84-49BABB4B55F0}"/>
              </a:ext>
            </a:extLst>
          </p:cNvPr>
          <p:cNvSpPr txBox="1"/>
          <p:nvPr/>
        </p:nvSpPr>
        <p:spPr>
          <a:xfrm>
            <a:off x="476835" y="4104634"/>
            <a:ext cx="11238330" cy="193899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b="1" dirty="0">
                <a:latin typeface="+mj-lt"/>
              </a:rPr>
              <a:t>Image Embedding Generator</a:t>
            </a:r>
            <a:r>
              <a:rPr lang="en-US" sz="2400" dirty="0">
                <a:latin typeface="+mj-lt"/>
              </a:rPr>
              <a:t>: Extracts visual features using a pre-trained image encoder, combines them with query tokens, and processes them through the </a:t>
            </a:r>
            <a:r>
              <a:rPr lang="en-US" sz="2400" b="1" dirty="0">
                <a:latin typeface="+mj-lt"/>
              </a:rPr>
              <a:t>Q-Former</a:t>
            </a:r>
            <a:r>
              <a:rPr lang="en-US" sz="2400" dirty="0">
                <a:latin typeface="+mj-lt"/>
              </a:rPr>
              <a:t> </a:t>
            </a:r>
            <a:r>
              <a:rPr lang="en-US" sz="2400" b="1" dirty="0">
                <a:latin typeface="+mj-lt"/>
              </a:rPr>
              <a:t>(BLIP-2)</a:t>
            </a:r>
          </a:p>
          <a:p>
            <a:pPr marL="342900" indent="-342900">
              <a:buFont typeface="Arial" panose="020B0604020202020204" pitchFamily="34" charset="0"/>
              <a:buChar char="•"/>
            </a:pPr>
            <a:r>
              <a:rPr lang="en-US" sz="2400" b="1" dirty="0">
                <a:latin typeface="+mj-lt"/>
              </a:rPr>
              <a:t>Text Embedding Generator</a:t>
            </a:r>
            <a:r>
              <a:rPr lang="en-US" sz="2400" dirty="0">
                <a:latin typeface="+mj-lt"/>
              </a:rPr>
              <a:t>: Tokenizes input text, processes it through the </a:t>
            </a:r>
            <a:r>
              <a:rPr lang="en-US" sz="2400" b="1" dirty="0">
                <a:latin typeface="+mj-lt"/>
              </a:rPr>
              <a:t>Q-Former</a:t>
            </a:r>
            <a:r>
              <a:rPr lang="en-US" sz="2400" dirty="0">
                <a:latin typeface="+mj-lt"/>
              </a:rPr>
              <a:t> </a:t>
            </a:r>
            <a:r>
              <a:rPr lang="en-US" sz="2400" b="1" dirty="0">
                <a:latin typeface="+mj-lt"/>
              </a:rPr>
              <a:t>(BLIP-2)</a:t>
            </a:r>
            <a:r>
              <a:rPr lang="en-US" sz="2400" dirty="0">
                <a:latin typeface="+mj-lt"/>
              </a:rPr>
              <a:t>, and normalizes outputs to create the final text feature vector.</a:t>
            </a:r>
          </a:p>
        </p:txBody>
      </p:sp>
      <p:sp>
        <p:nvSpPr>
          <p:cNvPr id="7" name="TextBox 6">
            <a:extLst>
              <a:ext uri="{FF2B5EF4-FFF2-40B4-BE49-F238E27FC236}">
                <a16:creationId xmlns:a16="http://schemas.microsoft.com/office/drawing/2014/main" id="{305D6377-16C4-B35D-E477-BC9C611E2F57}"/>
              </a:ext>
            </a:extLst>
          </p:cNvPr>
          <p:cNvSpPr txBox="1"/>
          <p:nvPr/>
        </p:nvSpPr>
        <p:spPr>
          <a:xfrm>
            <a:off x="476834" y="814374"/>
            <a:ext cx="2964914" cy="523220"/>
          </a:xfrm>
          <a:prstGeom prst="rect">
            <a:avLst/>
          </a:prstGeom>
          <a:noFill/>
        </p:spPr>
        <p:txBody>
          <a:bodyPr wrap="none" rtlCol="0">
            <a:spAutoFit/>
          </a:bodyPr>
          <a:lstStyle/>
          <a:p>
            <a:r>
              <a:rPr lang="en-US" sz="2800" b="1" dirty="0">
                <a:solidFill>
                  <a:srgbClr val="002060"/>
                </a:solidFill>
                <a:latin typeface="+mj-lt"/>
              </a:rPr>
              <a:t>Vector Embedding</a:t>
            </a:r>
          </a:p>
        </p:txBody>
      </p:sp>
      <p:pic>
        <p:nvPicPr>
          <p:cNvPr id="8" name="Picture 7">
            <a:extLst>
              <a:ext uri="{FF2B5EF4-FFF2-40B4-BE49-F238E27FC236}">
                <a16:creationId xmlns:a16="http://schemas.microsoft.com/office/drawing/2014/main" id="{6C71EF72-5C41-AF20-D159-9AE867110BC8}"/>
              </a:ext>
            </a:extLst>
          </p:cNvPr>
          <p:cNvPicPr>
            <a:picLocks noChangeAspect="1"/>
          </p:cNvPicPr>
          <p:nvPr/>
        </p:nvPicPr>
        <p:blipFill>
          <a:blip r:embed="rId3"/>
          <a:stretch>
            <a:fillRect/>
          </a:stretch>
        </p:blipFill>
        <p:spPr>
          <a:xfrm>
            <a:off x="107892" y="1732163"/>
            <a:ext cx="6096000" cy="2151579"/>
          </a:xfrm>
          <a:prstGeom prst="rect">
            <a:avLst/>
          </a:prstGeom>
        </p:spPr>
      </p:pic>
      <p:pic>
        <p:nvPicPr>
          <p:cNvPr id="10" name="Picture 9">
            <a:extLst>
              <a:ext uri="{FF2B5EF4-FFF2-40B4-BE49-F238E27FC236}">
                <a16:creationId xmlns:a16="http://schemas.microsoft.com/office/drawing/2014/main" id="{30CF8000-ECC7-FDFE-3919-C22D220204B6}"/>
              </a:ext>
            </a:extLst>
          </p:cNvPr>
          <p:cNvPicPr>
            <a:picLocks noChangeAspect="1"/>
          </p:cNvPicPr>
          <p:nvPr/>
        </p:nvPicPr>
        <p:blipFill>
          <a:blip r:embed="rId4"/>
          <a:stretch>
            <a:fillRect/>
          </a:stretch>
        </p:blipFill>
        <p:spPr>
          <a:xfrm>
            <a:off x="6380702" y="1617740"/>
            <a:ext cx="5703406" cy="2271252"/>
          </a:xfrm>
          <a:prstGeom prst="rect">
            <a:avLst/>
          </a:prstGeom>
        </p:spPr>
      </p:pic>
    </p:spTree>
    <p:extLst>
      <p:ext uri="{BB962C8B-B14F-4D97-AF65-F5344CB8AC3E}">
        <p14:creationId xmlns:p14="http://schemas.microsoft.com/office/powerpoint/2010/main" val="187975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5DEEE-EF2B-DDC8-8918-51E509AA53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D301C8E-8650-06BF-6AF9-65EF053D8159}"/>
              </a:ext>
            </a:extLst>
          </p:cNvPr>
          <p:cNvSpPr txBox="1"/>
          <p:nvPr/>
        </p:nvSpPr>
        <p:spPr>
          <a:xfrm>
            <a:off x="442392" y="265471"/>
            <a:ext cx="2624308" cy="646331"/>
          </a:xfrm>
          <a:prstGeom prst="rect">
            <a:avLst/>
          </a:prstGeom>
          <a:noFill/>
        </p:spPr>
        <p:txBody>
          <a:bodyPr wrap="none" rtlCol="0">
            <a:spAutoFit/>
          </a:bodyPr>
          <a:lstStyle/>
          <a:p>
            <a:r>
              <a:rPr lang="en-US" sz="3600" b="1">
                <a:latin typeface="+mj-lt"/>
              </a:rPr>
              <a:t>Art Retrieval</a:t>
            </a:r>
            <a:endParaRPr lang="en-US" sz="3600" b="1" dirty="0">
              <a:latin typeface="+mj-l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39144F2-321D-997F-4ACB-2451EF100883}"/>
                  </a:ext>
                </a:extLst>
              </p:cNvPr>
              <p:cNvSpPr txBox="1"/>
              <p:nvPr/>
            </p:nvSpPr>
            <p:spPr>
              <a:xfrm>
                <a:off x="476836" y="1337594"/>
                <a:ext cx="11238330" cy="2835007"/>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latin typeface="+mj-lt"/>
                  </a:rPr>
                  <a:t>Let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𝐸</m:t>
                        </m:r>
                      </m:e>
                      <m:sub>
                        <m:r>
                          <a:rPr lang="en-US" sz="2400" b="0" i="1" dirty="0" smtClean="0">
                            <a:latin typeface="Cambria Math" panose="02040503050406030204" pitchFamily="18" charset="0"/>
                          </a:rPr>
                          <m:t>𝑖</m:t>
                        </m:r>
                      </m:sub>
                    </m:sSub>
                  </m:oMath>
                </a14:m>
                <a:r>
                  <a:rPr lang="en-US" sz="2400" dirty="0">
                    <a:latin typeface="+mj-lt"/>
                  </a:rPr>
                  <a:t> with </a:t>
                </a:r>
                <a14:m>
                  <m:oMath xmlns:m="http://schemas.openxmlformats.org/officeDocument/2006/math">
                    <m:r>
                      <a:rPr lang="en-US" sz="2400" i="1" dirty="0" smtClean="0">
                        <a:latin typeface="Cambria Math" panose="02040503050406030204" pitchFamily="18" charset="0"/>
                      </a:rPr>
                      <m:t>𝑖</m:t>
                    </m:r>
                    <m:r>
                      <a:rPr lang="en-US" sz="2400" i="1" dirty="0" smtClean="0">
                        <a:latin typeface="Cambria Math" panose="02040503050406030204" pitchFamily="18" charset="0"/>
                      </a:rPr>
                      <m:t> ∈ {</m:t>
                    </m:r>
                    <m:r>
                      <a:rPr lang="en-US" sz="2400" i="1" dirty="0" smtClean="0">
                        <a:latin typeface="Cambria Math" panose="02040503050406030204" pitchFamily="18" charset="0"/>
                      </a:rPr>
                      <m:t>𝑖𝑚𝑎𝑔𝑒</m:t>
                    </m:r>
                    <m:r>
                      <a:rPr lang="en-US" sz="2400" i="1" dirty="0" smtClean="0">
                        <a:latin typeface="Cambria Math" panose="02040503050406030204" pitchFamily="18" charset="0"/>
                      </a:rPr>
                      <m:t>, </m:t>
                    </m:r>
                    <m:r>
                      <a:rPr lang="en-US" sz="2400" i="1" dirty="0" smtClean="0">
                        <a:latin typeface="Cambria Math" panose="02040503050406030204" pitchFamily="18" charset="0"/>
                      </a:rPr>
                      <m:t>𝑐𝑎𝑝𝑡𝑖𝑜𝑛</m:t>
                    </m:r>
                    <m:r>
                      <a:rPr lang="en-US" sz="2400" i="1" dirty="0" smtClean="0">
                        <a:latin typeface="Cambria Math" panose="02040503050406030204" pitchFamily="18" charset="0"/>
                      </a:rPr>
                      <m:t>, </m:t>
                    </m:r>
                    <m:r>
                      <a:rPr lang="en-US" sz="2400" i="1" dirty="0" smtClean="0">
                        <a:latin typeface="Cambria Math" panose="02040503050406030204" pitchFamily="18" charset="0"/>
                      </a:rPr>
                      <m:t>𝑔𝑒𝑛𝑟𝑒</m:t>
                    </m:r>
                    <m:r>
                      <a:rPr lang="en-US" sz="2400" i="1" dirty="0" smtClean="0">
                        <a:latin typeface="Cambria Math" panose="02040503050406030204" pitchFamily="18" charset="0"/>
                      </a:rPr>
                      <m:t>}</m:t>
                    </m:r>
                  </m:oMath>
                </a14:m>
                <a:r>
                  <a:rPr lang="en-US" sz="2400" dirty="0">
                    <a:latin typeface="+mj-lt"/>
                  </a:rPr>
                  <a:t> represents the image, caption, and genre embeddings. We compute the weighted sum of the embeddings as follows:</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m:t>
                              </m:r>
                            </m:sub>
                          </m:sSub>
                        </m:e>
                      </m:nary>
                    </m:oMath>
                  </m:oMathPara>
                </a14:m>
                <a:endParaRPr lang="en-US" sz="2400" dirty="0">
                  <a:latin typeface="+mj-lt"/>
                </a:endParaRPr>
              </a:p>
              <a:p>
                <a:r>
                  <a:rPr lang="en-US" sz="2400" dirty="0"/>
                  <a:t>	 ,where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𝑊</m:t>
                        </m:r>
                      </m:e>
                      <m:sub>
                        <m:r>
                          <a:rPr lang="en-US" sz="2400" b="0" i="1" dirty="0" smtClean="0">
                            <a:latin typeface="Cambria Math" panose="02040503050406030204" pitchFamily="18" charset="0"/>
                          </a:rPr>
                          <m:t>𝑖</m:t>
                        </m:r>
                      </m:sub>
                    </m:sSub>
                  </m:oMath>
                </a14:m>
                <a:r>
                  <a:rPr lang="en-US" sz="2400" dirty="0"/>
                  <a:t> denotes the corresponding weight of embedding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𝐸</m:t>
                        </m:r>
                      </m:e>
                      <m:sub>
                        <m:r>
                          <a:rPr lang="en-US" sz="2400" b="0" i="1" dirty="0" smtClean="0">
                            <a:latin typeface="Cambria Math" panose="02040503050406030204" pitchFamily="18" charset="0"/>
                          </a:rPr>
                          <m:t>𝑖</m:t>
                        </m:r>
                      </m:sub>
                    </m:sSub>
                  </m:oMath>
                </a14:m>
                <a:r>
                  <a:rPr lang="en-US" sz="2400" dirty="0"/>
                  <a:t>.</a:t>
                </a:r>
              </a:p>
              <a:p>
                <a:pPr marL="342900" indent="-342900">
                  <a:buFont typeface="Arial" panose="020B0604020202020204" pitchFamily="34" charset="0"/>
                  <a:buChar char="•"/>
                </a:pPr>
                <a:r>
                  <a:rPr lang="en-US" sz="2400" dirty="0"/>
                  <a:t>Maintains efficiency: Processes queries in </a:t>
                </a:r>
                <a:r>
                  <a:rPr lang="en-US" sz="2400" b="1" dirty="0"/>
                  <a:t>0.1 seconds</a:t>
                </a:r>
                <a:r>
                  <a:rPr lang="en-US" sz="2400" dirty="0"/>
                  <a:t>, ensuring both speed and performance.</a:t>
                </a:r>
                <a:endParaRPr lang="en-US" sz="2400" dirty="0">
                  <a:latin typeface="+mj-lt"/>
                </a:endParaRPr>
              </a:p>
            </p:txBody>
          </p:sp>
        </mc:Choice>
        <mc:Fallback xmlns="">
          <p:sp>
            <p:nvSpPr>
              <p:cNvPr id="2" name="TextBox 1">
                <a:extLst>
                  <a:ext uri="{FF2B5EF4-FFF2-40B4-BE49-F238E27FC236}">
                    <a16:creationId xmlns:a16="http://schemas.microsoft.com/office/drawing/2014/main" id="{F39144F2-321D-997F-4ACB-2451EF100883}"/>
                  </a:ext>
                </a:extLst>
              </p:cNvPr>
              <p:cNvSpPr txBox="1">
                <a:spLocks noRot="1" noChangeAspect="1" noMove="1" noResize="1" noEditPoints="1" noAdjustHandles="1" noChangeArrowheads="1" noChangeShapeType="1" noTextEdit="1"/>
              </p:cNvSpPr>
              <p:nvPr/>
            </p:nvSpPr>
            <p:spPr>
              <a:xfrm>
                <a:off x="476836" y="1337594"/>
                <a:ext cx="11238330" cy="2835007"/>
              </a:xfrm>
              <a:prstGeom prst="rect">
                <a:avLst/>
              </a:prstGeom>
              <a:blipFill>
                <a:blip r:embed="rId3"/>
                <a:stretch>
                  <a:fillRect l="-705" t="-1720" r="-434" b="-40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B24BA71-72D8-6D99-B550-6F4108AEE55D}"/>
              </a:ext>
            </a:extLst>
          </p:cNvPr>
          <p:cNvSpPr txBox="1"/>
          <p:nvPr/>
        </p:nvSpPr>
        <p:spPr>
          <a:xfrm>
            <a:off x="476834" y="814374"/>
            <a:ext cx="3199979" cy="523220"/>
          </a:xfrm>
          <a:prstGeom prst="rect">
            <a:avLst/>
          </a:prstGeom>
          <a:noFill/>
        </p:spPr>
        <p:txBody>
          <a:bodyPr wrap="none" rtlCol="0">
            <a:spAutoFit/>
          </a:bodyPr>
          <a:lstStyle/>
          <a:p>
            <a:r>
              <a:rPr lang="en-US" sz="2800" b="1" dirty="0">
                <a:solidFill>
                  <a:srgbClr val="002060"/>
                </a:solidFill>
                <a:latin typeface="+mj-lt"/>
              </a:rPr>
              <a:t>Feature Embedding</a:t>
            </a:r>
          </a:p>
        </p:txBody>
      </p:sp>
      <p:pic>
        <p:nvPicPr>
          <p:cNvPr id="11" name="Picture 10">
            <a:extLst>
              <a:ext uri="{FF2B5EF4-FFF2-40B4-BE49-F238E27FC236}">
                <a16:creationId xmlns:a16="http://schemas.microsoft.com/office/drawing/2014/main" id="{DBDA1F93-1988-ABD9-AA68-6980532DFFD1}"/>
              </a:ext>
            </a:extLst>
          </p:cNvPr>
          <p:cNvPicPr>
            <a:picLocks noChangeAspect="1"/>
          </p:cNvPicPr>
          <p:nvPr/>
        </p:nvPicPr>
        <p:blipFill>
          <a:blip r:embed="rId4"/>
          <a:stretch>
            <a:fillRect/>
          </a:stretch>
        </p:blipFill>
        <p:spPr>
          <a:xfrm>
            <a:off x="2682240" y="4341408"/>
            <a:ext cx="7112000" cy="2251121"/>
          </a:xfrm>
          <a:prstGeom prst="rect">
            <a:avLst/>
          </a:prstGeom>
        </p:spPr>
      </p:pic>
      <p:sp>
        <p:nvSpPr>
          <p:cNvPr id="14" name="Rectangle 13">
            <a:extLst>
              <a:ext uri="{FF2B5EF4-FFF2-40B4-BE49-F238E27FC236}">
                <a16:creationId xmlns:a16="http://schemas.microsoft.com/office/drawing/2014/main" id="{13A92E2C-50D2-A1B1-5A8B-C64E1C56C83A}"/>
              </a:ext>
            </a:extLst>
          </p:cNvPr>
          <p:cNvSpPr/>
          <p:nvPr/>
        </p:nvSpPr>
        <p:spPr>
          <a:xfrm>
            <a:off x="6351639" y="4172601"/>
            <a:ext cx="3559277" cy="2419928"/>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951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9420-2260-C32B-1409-B358AAF019C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5C14DD-D39D-319C-B533-85BBCE7869FF}"/>
              </a:ext>
            </a:extLst>
          </p:cNvPr>
          <p:cNvSpPr txBox="1"/>
          <p:nvPr/>
        </p:nvSpPr>
        <p:spPr>
          <a:xfrm>
            <a:off x="442392" y="265471"/>
            <a:ext cx="3042756" cy="646331"/>
          </a:xfrm>
          <a:prstGeom prst="rect">
            <a:avLst/>
          </a:prstGeom>
          <a:noFill/>
        </p:spPr>
        <p:txBody>
          <a:bodyPr wrap="none" rtlCol="0">
            <a:spAutoFit/>
          </a:bodyPr>
          <a:lstStyle/>
          <a:p>
            <a:r>
              <a:rPr lang="en-US" sz="3600" b="1" dirty="0">
                <a:latin typeface="+mj-lt"/>
              </a:rPr>
              <a:t>Art Generation</a:t>
            </a:r>
          </a:p>
        </p:txBody>
      </p:sp>
      <p:pic>
        <p:nvPicPr>
          <p:cNvPr id="5" name="Picture 4" descr="A diagram of a flowchart&#10;&#10;Description automatically generated">
            <a:extLst>
              <a:ext uri="{FF2B5EF4-FFF2-40B4-BE49-F238E27FC236}">
                <a16:creationId xmlns:a16="http://schemas.microsoft.com/office/drawing/2014/main" id="{AA73E838-6063-BC70-8ED7-0C907634F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92" y="1255931"/>
            <a:ext cx="7315260" cy="4594263"/>
          </a:xfrm>
          <a:prstGeom prst="rect">
            <a:avLst/>
          </a:prstGeom>
        </p:spPr>
      </p:pic>
      <p:sp>
        <p:nvSpPr>
          <p:cNvPr id="2" name="TextBox 1">
            <a:extLst>
              <a:ext uri="{FF2B5EF4-FFF2-40B4-BE49-F238E27FC236}">
                <a16:creationId xmlns:a16="http://schemas.microsoft.com/office/drawing/2014/main" id="{07C90E0E-E348-205A-22B0-690E0CE25D13}"/>
              </a:ext>
            </a:extLst>
          </p:cNvPr>
          <p:cNvSpPr txBox="1"/>
          <p:nvPr/>
        </p:nvSpPr>
        <p:spPr>
          <a:xfrm>
            <a:off x="7757652" y="797510"/>
            <a:ext cx="4134495" cy="4893647"/>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latin typeface="+mj-lt"/>
              </a:rPr>
              <a:t>The Art Generation module using LoRA technique to fine-tune Stable Diffusion models on data retrieved by Art Retrieval.</a:t>
            </a:r>
          </a:p>
          <a:p>
            <a:pPr marL="342900" indent="-342900">
              <a:buFont typeface="Arial" panose="020B0604020202020204" pitchFamily="34" charset="0"/>
              <a:buChar char="•"/>
            </a:pPr>
            <a:r>
              <a:rPr lang="en-US" sz="2400" b="1" dirty="0"/>
              <a:t>Process:</a:t>
            </a:r>
          </a:p>
          <a:p>
            <a:pPr marL="457200" indent="-457200">
              <a:buFont typeface="+mj-lt"/>
              <a:buAutoNum type="arabicPeriod"/>
            </a:pPr>
            <a:r>
              <a:rPr lang="en-US" sz="2400" dirty="0"/>
              <a:t>Fine-tunes two distinct LoRA for genre, style, and artist characteristics.</a:t>
            </a:r>
          </a:p>
          <a:p>
            <a:pPr marL="457200" indent="-457200">
              <a:buFont typeface="+mj-lt"/>
              <a:buAutoNum type="arabicPeriod"/>
            </a:pPr>
            <a:r>
              <a:rPr lang="en-US" sz="2400" dirty="0"/>
              <a:t>Combines outputs of these models, weighted for balance, to generate target images.</a:t>
            </a:r>
          </a:p>
        </p:txBody>
      </p:sp>
    </p:spTree>
    <p:extLst>
      <p:ext uri="{BB962C8B-B14F-4D97-AF65-F5344CB8AC3E}">
        <p14:creationId xmlns:p14="http://schemas.microsoft.com/office/powerpoint/2010/main" val="2410989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0BB81A-1883-6F2D-3922-A76994D79F8D}"/>
              </a:ext>
            </a:extLst>
          </p:cNvPr>
          <p:cNvSpPr txBox="1"/>
          <p:nvPr/>
        </p:nvSpPr>
        <p:spPr>
          <a:xfrm>
            <a:off x="442392" y="265471"/>
            <a:ext cx="3228320" cy="646331"/>
          </a:xfrm>
          <a:prstGeom prst="rect">
            <a:avLst/>
          </a:prstGeom>
          <a:noFill/>
        </p:spPr>
        <p:txBody>
          <a:bodyPr wrap="none" rtlCol="0">
            <a:spAutoFit/>
          </a:bodyPr>
          <a:lstStyle/>
          <a:p>
            <a:r>
              <a:rPr lang="en-US" sz="3600" b="1" dirty="0">
                <a:latin typeface="+mj-lt"/>
              </a:rPr>
              <a:t>WikiArt dataset</a:t>
            </a:r>
          </a:p>
        </p:txBody>
      </p:sp>
      <p:pic>
        <p:nvPicPr>
          <p:cNvPr id="4" name="Picture 3" descr="A screenshot of a computer&#10;&#10;Description automatically generated">
            <a:extLst>
              <a:ext uri="{FF2B5EF4-FFF2-40B4-BE49-F238E27FC236}">
                <a16:creationId xmlns:a16="http://schemas.microsoft.com/office/drawing/2014/main" id="{0C08BFD7-3C1F-1FF1-8DF0-E34D49E05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84" y="911802"/>
            <a:ext cx="9384632" cy="5278856"/>
          </a:xfrm>
          <a:prstGeom prst="rect">
            <a:avLst/>
          </a:prstGeom>
        </p:spPr>
      </p:pic>
      <p:sp>
        <p:nvSpPr>
          <p:cNvPr id="2" name="TextBox 1">
            <a:extLst>
              <a:ext uri="{FF2B5EF4-FFF2-40B4-BE49-F238E27FC236}">
                <a16:creationId xmlns:a16="http://schemas.microsoft.com/office/drawing/2014/main" id="{4BE5EEDB-58A8-D5C9-F4B1-D2D559DB21F2}"/>
              </a:ext>
            </a:extLst>
          </p:cNvPr>
          <p:cNvSpPr txBox="1"/>
          <p:nvPr/>
        </p:nvSpPr>
        <p:spPr>
          <a:xfrm>
            <a:off x="476835" y="4653537"/>
            <a:ext cx="11238330" cy="193899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t>The WikiArt database was used as the external source for all experiments in this paper.</a:t>
            </a:r>
          </a:p>
          <a:p>
            <a:pPr marL="342900" indent="-342900">
              <a:buFont typeface="Arial" panose="020B0604020202020204" pitchFamily="34" charset="0"/>
              <a:buChar char="•"/>
            </a:pPr>
            <a:r>
              <a:rPr lang="en-US" sz="2400" b="1" dirty="0"/>
              <a:t>Labeling Challenge</a:t>
            </a:r>
            <a:r>
              <a:rPr lang="en-US" sz="2400" dirty="0"/>
              <a:t>: 16,452 images are missing genre labels.</a:t>
            </a:r>
          </a:p>
          <a:p>
            <a:r>
              <a:rPr lang="en-US" sz="2400" dirty="0">
                <a:sym typeface="Wingdings" panose="05000000000000000000" pitchFamily="2" charset="2"/>
              </a:rPr>
              <a:t> </a:t>
            </a:r>
            <a:r>
              <a:rPr lang="en-US" sz="2400" dirty="0"/>
              <a:t>A Visual Question Answering (VQA) model, ShareGPT4V, was used to assign these images to one of 12 genres (e.g., genre painting, illustration, landscape).</a:t>
            </a:r>
          </a:p>
        </p:txBody>
      </p:sp>
    </p:spTree>
    <p:extLst>
      <p:ext uri="{BB962C8B-B14F-4D97-AF65-F5344CB8AC3E}">
        <p14:creationId xmlns:p14="http://schemas.microsoft.com/office/powerpoint/2010/main" val="1677787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4749fb8-d4ad-42a4-b892-a413f3d47d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75547CFA0E42F42A34FCCD6FF07EA83" ma:contentTypeVersion="13" ma:contentTypeDescription="Create a new document." ma:contentTypeScope="" ma:versionID="dfeed90fc15e5fe8805063c462fc0385">
  <xsd:schema xmlns:xsd="http://www.w3.org/2001/XMLSchema" xmlns:xs="http://www.w3.org/2001/XMLSchema" xmlns:p="http://schemas.microsoft.com/office/2006/metadata/properties" xmlns:ns3="f4749fb8-d4ad-42a4-b892-a413f3d47d4d" targetNamespace="http://schemas.microsoft.com/office/2006/metadata/properties" ma:root="true" ma:fieldsID="62efa4b2170cd60f8611d48f95ed3d0a" ns3:_="">
    <xsd:import namespace="f4749fb8-d4ad-42a4-b892-a413f3d47d4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749fb8-d4ad-42a4-b892-a413f3d47d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5697D8-1DEE-4C0D-B098-73004BA88838}">
  <ds:schemaRefs>
    <ds:schemaRef ds:uri="f4749fb8-d4ad-42a4-b892-a413f3d47d4d"/>
    <ds:schemaRef ds:uri="http://purl.org/dc/terms/"/>
    <ds:schemaRef ds:uri="http://schemas.openxmlformats.org/package/2006/metadata/core-properties"/>
    <ds:schemaRef ds:uri="http://purl.org/dc/dcmitype/"/>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6D07E63E-096E-47CE-896E-DBF01B45B3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749fb8-d4ad-42a4-b892-a413f3d47d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BB0183-BEE8-4555-BD3A-DEBD4DC73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1066</TotalTime>
  <Words>1649</Words>
  <Application>Microsoft Office PowerPoint</Application>
  <PresentationFormat>Widescreen</PresentationFormat>
  <Paragraphs>103</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Amasis MT Pro Medium</vt: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MINH KHA</dc:creator>
  <cp:lastModifiedBy>Khai Le</cp:lastModifiedBy>
  <cp:revision>41</cp:revision>
  <dcterms:created xsi:type="dcterms:W3CDTF">2024-08-02T14:21:57Z</dcterms:created>
  <dcterms:modified xsi:type="dcterms:W3CDTF">2024-12-13T08:48:39Z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0x010100F75547CFA0E42F42A34FCCD6FF07EA83</vt:lpwstr>
  </property>
</Properties>
</file>